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60" r:id="rId5"/>
    <p:sldId id="259"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52" y="-60"/>
      </p:cViewPr>
      <p:guideLst>
        <p:guide orient="horz" pos="2160"/>
        <p:guide pos="2880"/>
      </p:guideLst>
    </p:cSldViewPr>
  </p:slideViewPr>
  <p:notesTextViewPr>
    <p:cViewPr>
      <p:scale>
        <a:sx n="1" d="1"/>
        <a:sy n="1" d="1"/>
      </p:scale>
      <p:origin x="0" y="952"/>
    </p:cViewPr>
  </p:notesTextViewPr>
  <p:notesViewPr>
    <p:cSldViewPr>
      <p:cViewPr>
        <p:scale>
          <a:sx n="90" d="100"/>
          <a:sy n="90" d="100"/>
        </p:scale>
        <p:origin x="-1708" y="3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802772-FDCC-428B-A48B-9BC907E0C6AC}" type="datetimeFigureOut">
              <a:rPr lang="en-US" smtClean="0"/>
              <a:t>9/19/2013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7FC0E96-7663-4C68-A099-7DCD1C9F17EF}" type="slidenum">
              <a:rPr lang="en-US" smtClean="0"/>
              <a:t>‹#›</a:t>
            </a:fld>
            <a:endParaRPr lang="en-US"/>
          </a:p>
        </p:txBody>
      </p:sp>
    </p:spTree>
    <p:extLst>
      <p:ext uri="{BB962C8B-B14F-4D97-AF65-F5344CB8AC3E}">
        <p14:creationId xmlns:p14="http://schemas.microsoft.com/office/powerpoint/2010/main" val="3468258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defTabSz="931774"/>
            <a:r>
              <a:rPr lang="en-US" i="1" dirty="0"/>
              <a:t>4 minutes</a:t>
            </a:r>
          </a:p>
          <a:p>
            <a:pPr defTabSz="931774"/>
            <a:endParaRPr lang="en-US" i="1" dirty="0"/>
          </a:p>
          <a:p>
            <a:pPr marL="174708" indent="-174708">
              <a:buFont typeface="Arial" pitchFamily="34" charset="0"/>
              <a:buChar char="•"/>
            </a:pPr>
            <a:r>
              <a:rPr lang="en-US" i="1" dirty="0" smtClean="0"/>
              <a:t>Self-Introduction </a:t>
            </a:r>
            <a:r>
              <a:rPr lang="en-US" i="1" dirty="0"/>
              <a:t>of </a:t>
            </a:r>
            <a:r>
              <a:rPr lang="en-US" i="1" dirty="0" smtClean="0"/>
              <a:t>Presenters</a:t>
            </a:r>
          </a:p>
          <a:p>
            <a:endParaRPr lang="en-US" i="1" dirty="0" smtClean="0"/>
          </a:p>
          <a:p>
            <a:pPr marL="174708" indent="-174708">
              <a:buFont typeface="Arial" pitchFamily="34" charset="0"/>
              <a:buChar char="•"/>
            </a:pPr>
            <a:r>
              <a:rPr lang="en-US" i="1" dirty="0" smtClean="0"/>
              <a:t>Ask what districts/colleges are in </a:t>
            </a:r>
            <a:r>
              <a:rPr lang="en-US" i="1" dirty="0"/>
              <a:t>the </a:t>
            </a:r>
            <a:r>
              <a:rPr lang="en-US" i="1" dirty="0" smtClean="0"/>
              <a:t>audience</a:t>
            </a:r>
            <a:endParaRPr lang="en-US" i="1" dirty="0"/>
          </a:p>
          <a:p>
            <a:pPr defTabSz="931774"/>
            <a:endParaRPr lang="en-US" i="1" dirty="0"/>
          </a:p>
          <a:p>
            <a:pPr marL="174708" indent="-174708" defTabSz="931774">
              <a:buFont typeface="Arial" pitchFamily="34" charset="0"/>
              <a:buChar char="•"/>
            </a:pPr>
            <a:r>
              <a:rPr lang="en-US" i="1" dirty="0"/>
              <a:t>Overview of the Session: “The Facilitated Action Sessions are designed to prompt thinking, dialogue, and campus action surrounding both the Student Success and Support Program (“the new matriculation”) as well as a broader Student Success Agenda that includes both instruction and student services. Participants will have the opportunity to dialogue with their colleagues and will walk away with an action plan to employ at their respective colleges</a:t>
            </a:r>
            <a:r>
              <a:rPr lang="en-US" i="1" dirty="0" smtClean="0"/>
              <a:t>.”</a:t>
            </a:r>
          </a:p>
          <a:p>
            <a:pPr marL="174708" indent="-174708" defTabSz="931774">
              <a:buFont typeface="Arial" pitchFamily="34" charset="0"/>
              <a:buChar char="•"/>
            </a:pPr>
            <a:endParaRPr lang="en-US" i="1" dirty="0"/>
          </a:p>
          <a:p>
            <a:pPr marL="174708" indent="-174708" defTabSz="931774">
              <a:buFont typeface="Arial" pitchFamily="34" charset="0"/>
              <a:buChar char="•"/>
            </a:pPr>
            <a:r>
              <a:rPr lang="en-US" i="1" dirty="0" smtClean="0"/>
              <a:t>We have 75 minutes for this session. We will start as a large group, move into break-out groups and within that break-out group you’ll have a chance to work with your college teams on a specific actio</a:t>
            </a:r>
            <a:r>
              <a:rPr lang="en-US" i="1" dirty="0" smtClean="0"/>
              <a:t>n plan. We’ll then return together as a large group for final reports and discussion.</a:t>
            </a:r>
            <a:endParaRPr lang="en-US" dirty="0"/>
          </a:p>
          <a:p>
            <a:endParaRPr lang="en-US" dirty="0"/>
          </a:p>
        </p:txBody>
      </p:sp>
      <p:sp>
        <p:nvSpPr>
          <p:cNvPr id="4" name="Slide Number Placeholder 3"/>
          <p:cNvSpPr>
            <a:spLocks noGrp="1"/>
          </p:cNvSpPr>
          <p:nvPr>
            <p:ph type="sldNum" sz="quarter" idx="10"/>
          </p:nvPr>
        </p:nvSpPr>
        <p:spPr/>
        <p:txBody>
          <a:bodyPr/>
          <a:lstStyle/>
          <a:p>
            <a:fld id="{77FC0E96-7663-4C68-A099-7DCD1C9F17EF}" type="slidenum">
              <a:rPr lang="en-US" smtClean="0"/>
              <a:t>1</a:t>
            </a:fld>
            <a:endParaRPr lang="en-US"/>
          </a:p>
        </p:txBody>
      </p:sp>
    </p:spTree>
    <p:extLst>
      <p:ext uri="{BB962C8B-B14F-4D97-AF65-F5344CB8AC3E}">
        <p14:creationId xmlns:p14="http://schemas.microsoft.com/office/powerpoint/2010/main" val="2318125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i="1" baseline="0" dirty="0" smtClean="0"/>
              <a:t>3 minutes (FULL GROUP)</a:t>
            </a:r>
          </a:p>
          <a:p>
            <a:pPr algn="ctr"/>
            <a:endParaRPr lang="en-US" i="1" dirty="0"/>
          </a:p>
          <a:p>
            <a:pPr marL="174708" indent="-174708">
              <a:buFont typeface="Arial" pitchFamily="34" charset="0"/>
              <a:buChar char="•"/>
            </a:pPr>
            <a:r>
              <a:rPr lang="en-US" i="1" dirty="0" smtClean="0"/>
              <a:t>Let the groups know that shortly, they will be breaking up into smaller break-out groups to discuss these questions about which basically ask:</a:t>
            </a:r>
          </a:p>
          <a:p>
            <a:pPr marL="640594" lvl="1" indent="-174708">
              <a:buFont typeface="Arial" pitchFamily="34" charset="0"/>
              <a:buChar char="•"/>
            </a:pPr>
            <a:r>
              <a:rPr lang="en-US" i="1" dirty="0">
                <a:solidFill>
                  <a:prstClr val="black"/>
                </a:solidFill>
              </a:rPr>
              <a:t>What’s working </a:t>
            </a:r>
            <a:r>
              <a:rPr lang="en-US" i="1" dirty="0" smtClean="0">
                <a:solidFill>
                  <a:prstClr val="black"/>
                </a:solidFill>
              </a:rPr>
              <a:t>well with SSSP?</a:t>
            </a:r>
            <a:endParaRPr lang="en-US" i="1" dirty="0">
              <a:solidFill>
                <a:prstClr val="black"/>
              </a:solidFill>
            </a:endParaRPr>
          </a:p>
          <a:p>
            <a:pPr marL="640594" lvl="1" indent="-174708">
              <a:buFont typeface="Arial" pitchFamily="34" charset="0"/>
              <a:buChar char="•"/>
            </a:pPr>
            <a:r>
              <a:rPr lang="en-US" i="1" dirty="0">
                <a:solidFill>
                  <a:prstClr val="black"/>
                </a:solidFill>
              </a:rPr>
              <a:t>What are some of the </a:t>
            </a:r>
            <a:r>
              <a:rPr lang="en-US" i="1" dirty="0" smtClean="0">
                <a:solidFill>
                  <a:prstClr val="black"/>
                </a:solidFill>
              </a:rPr>
              <a:t>challenges with SSSP?</a:t>
            </a:r>
            <a:endParaRPr lang="en-US" i="1" dirty="0">
              <a:solidFill>
                <a:prstClr val="black"/>
              </a:solidFill>
            </a:endParaRPr>
          </a:p>
          <a:p>
            <a:pPr marL="640594" lvl="1" indent="-174708">
              <a:buFont typeface="Arial" pitchFamily="34" charset="0"/>
              <a:buChar char="•"/>
            </a:pPr>
            <a:r>
              <a:rPr lang="en-US" i="1" dirty="0">
                <a:solidFill>
                  <a:prstClr val="black"/>
                </a:solidFill>
              </a:rPr>
              <a:t>How are challenges being </a:t>
            </a:r>
            <a:r>
              <a:rPr lang="en-US" i="1" dirty="0" smtClean="0">
                <a:solidFill>
                  <a:prstClr val="black"/>
                </a:solidFill>
              </a:rPr>
              <a:t>addressed?</a:t>
            </a:r>
            <a:endParaRPr lang="en-US" i="1" dirty="0">
              <a:solidFill>
                <a:prstClr val="black"/>
              </a:solidFill>
            </a:endParaRPr>
          </a:p>
          <a:p>
            <a:pPr marL="640594" lvl="1" indent="-174708">
              <a:buFont typeface="Arial" pitchFamily="34" charset="0"/>
              <a:buChar char="•"/>
            </a:pPr>
            <a:r>
              <a:rPr lang="en-US" i="1" dirty="0">
                <a:solidFill>
                  <a:prstClr val="black"/>
                </a:solidFill>
              </a:rPr>
              <a:t>How could the CCCCO </a:t>
            </a:r>
            <a:r>
              <a:rPr lang="en-US" i="1" dirty="0" smtClean="0">
                <a:solidFill>
                  <a:prstClr val="black"/>
                </a:solidFill>
              </a:rPr>
              <a:t>help with SSSP efforts?</a:t>
            </a:r>
            <a:endParaRPr lang="en-US" i="1" dirty="0">
              <a:solidFill>
                <a:prstClr val="black"/>
              </a:solidFill>
            </a:endParaRPr>
          </a:p>
          <a:p>
            <a:pPr marL="174708" indent="-174708">
              <a:buFont typeface="Arial" pitchFamily="34" charset="0"/>
              <a:buChar char="•"/>
            </a:pPr>
            <a:endParaRPr lang="en-US" i="1" dirty="0"/>
          </a:p>
          <a:p>
            <a:pPr marL="174708" indent="-174708">
              <a:buFont typeface="Arial" pitchFamily="34" charset="0"/>
              <a:buChar char="•"/>
            </a:pPr>
            <a:r>
              <a:rPr lang="en-US" i="1" dirty="0" smtClean="0"/>
              <a:t> If there is time, you could take one to two responses from participants if they wish to </a:t>
            </a:r>
            <a:r>
              <a:rPr lang="en-US" i="1" dirty="0" smtClean="0"/>
              <a:t>share</a:t>
            </a:r>
            <a:endParaRPr lang="en-US" i="1" dirty="0" smtClean="0"/>
          </a:p>
        </p:txBody>
      </p:sp>
      <p:sp>
        <p:nvSpPr>
          <p:cNvPr id="4" name="Slide Number Placeholder 3"/>
          <p:cNvSpPr>
            <a:spLocks noGrp="1"/>
          </p:cNvSpPr>
          <p:nvPr>
            <p:ph type="sldNum" sz="quarter" idx="10"/>
          </p:nvPr>
        </p:nvSpPr>
        <p:spPr/>
        <p:txBody>
          <a:bodyPr/>
          <a:lstStyle/>
          <a:p>
            <a:fld id="{77FC0E96-7663-4C68-A099-7DCD1C9F17EF}" type="slidenum">
              <a:rPr lang="en-US" smtClean="0"/>
              <a:t>2</a:t>
            </a:fld>
            <a:endParaRPr lang="en-US"/>
          </a:p>
        </p:txBody>
      </p:sp>
    </p:spTree>
    <p:extLst>
      <p:ext uri="{BB962C8B-B14F-4D97-AF65-F5344CB8AC3E}">
        <p14:creationId xmlns:p14="http://schemas.microsoft.com/office/powerpoint/2010/main" val="1602357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i="1" dirty="0" smtClean="0"/>
              <a:t>3 minutes (FULL GROUP)</a:t>
            </a:r>
          </a:p>
          <a:p>
            <a:pPr algn="ctr"/>
            <a:endParaRPr lang="en-US" i="1" dirty="0" smtClean="0"/>
          </a:p>
          <a:p>
            <a:r>
              <a:rPr lang="en-US" i="1" dirty="0" smtClean="0"/>
              <a:t>Let the group know that shortly, they will be breaking up into smaller groups to discuss these questions. Student Success is an institutional responsibility so a “Broader Student Success Agenda” includes both instruction and student services and the policies and practices being employed in all areas to facilitate student success.</a:t>
            </a:r>
          </a:p>
          <a:p>
            <a:endParaRPr lang="en-US" i="1" dirty="0" smtClean="0"/>
          </a:p>
          <a:p>
            <a:r>
              <a:rPr lang="en-US" i="1" dirty="0" smtClean="0"/>
              <a:t>The questions basically ask:</a:t>
            </a:r>
          </a:p>
          <a:p>
            <a:pPr marL="174708" indent="-174708">
              <a:buFont typeface="Arial" pitchFamily="34" charset="0"/>
              <a:buChar char="•"/>
            </a:pPr>
            <a:r>
              <a:rPr lang="en-US" i="1" dirty="0" smtClean="0"/>
              <a:t>What’s working well?</a:t>
            </a:r>
          </a:p>
          <a:p>
            <a:pPr marL="174708" indent="-174708">
              <a:buFont typeface="Arial" pitchFamily="34" charset="0"/>
              <a:buChar char="•"/>
            </a:pPr>
            <a:r>
              <a:rPr lang="en-US" i="1" dirty="0" smtClean="0"/>
              <a:t>What are some of the challenges?</a:t>
            </a:r>
          </a:p>
          <a:p>
            <a:pPr marL="174708" indent="-174708">
              <a:buFont typeface="Arial" pitchFamily="34" charset="0"/>
              <a:buChar char="•"/>
            </a:pPr>
            <a:r>
              <a:rPr lang="en-US" i="1" dirty="0" smtClean="0"/>
              <a:t>How are challenges being addressed?</a:t>
            </a:r>
          </a:p>
          <a:p>
            <a:endParaRPr lang="en-US" i="1" dirty="0" smtClean="0"/>
          </a:p>
          <a:p>
            <a:r>
              <a:rPr lang="en-US" i="1" dirty="0" smtClean="0"/>
              <a:t> If there is time, you could take one to two responses from participants if they wish to share </a:t>
            </a:r>
          </a:p>
          <a:p>
            <a:pPr algn="ctr"/>
            <a:endParaRPr lang="en-US" dirty="0"/>
          </a:p>
        </p:txBody>
      </p:sp>
      <p:sp>
        <p:nvSpPr>
          <p:cNvPr id="4" name="Slide Number Placeholder 3"/>
          <p:cNvSpPr>
            <a:spLocks noGrp="1"/>
          </p:cNvSpPr>
          <p:nvPr>
            <p:ph type="sldNum" sz="quarter" idx="10"/>
          </p:nvPr>
        </p:nvSpPr>
        <p:spPr/>
        <p:txBody>
          <a:bodyPr/>
          <a:lstStyle/>
          <a:p>
            <a:fld id="{77FC0E96-7663-4C68-A099-7DCD1C9F17EF}" type="slidenum">
              <a:rPr lang="en-US" smtClean="0"/>
              <a:t>3</a:t>
            </a:fld>
            <a:endParaRPr lang="en-US"/>
          </a:p>
        </p:txBody>
      </p:sp>
    </p:spTree>
    <p:extLst>
      <p:ext uri="{BB962C8B-B14F-4D97-AF65-F5344CB8AC3E}">
        <p14:creationId xmlns:p14="http://schemas.microsoft.com/office/powerpoint/2010/main" val="3632313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i="1" dirty="0" smtClean="0"/>
              <a:t>20 Minutes (BREAK-OUTS)</a:t>
            </a:r>
          </a:p>
          <a:p>
            <a:endParaRPr lang="en-US" dirty="0" smtClean="0"/>
          </a:p>
          <a:p>
            <a:pPr marL="174708" indent="-174708">
              <a:buFont typeface="Arial" pitchFamily="34" charset="0"/>
              <a:buChar char="•"/>
            </a:pPr>
            <a:r>
              <a:rPr lang="en-US" dirty="0" smtClean="0"/>
              <a:t>Facilitators will divide participants up into groups depending on number of participants and lay-out of room</a:t>
            </a:r>
            <a:endParaRPr lang="en-US" dirty="0"/>
          </a:p>
          <a:p>
            <a:pPr marL="174708" indent="-174708">
              <a:buFont typeface="Arial" pitchFamily="34" charset="0"/>
              <a:buChar char="•"/>
            </a:pPr>
            <a:r>
              <a:rPr lang="en-US" dirty="0" smtClean="0"/>
              <a:t>Participants in the break-out should select a recorder &amp; a reporter</a:t>
            </a:r>
          </a:p>
          <a:p>
            <a:pPr marL="174708" indent="-174708">
              <a:buFont typeface="Arial" pitchFamily="34" charset="0"/>
              <a:buChar char="•"/>
            </a:pPr>
            <a:r>
              <a:rPr lang="en-US" dirty="0" smtClean="0"/>
              <a:t>Participants in the break-out should discuss each of the questions above</a:t>
            </a:r>
          </a:p>
          <a:p>
            <a:pPr marL="174708" indent="-174708">
              <a:buFont typeface="Arial" pitchFamily="34" charset="0"/>
              <a:buChar char="•"/>
            </a:pPr>
            <a:r>
              <a:rPr lang="en-US" i="1" u="sng" dirty="0" smtClean="0"/>
              <a:t>Recorder </a:t>
            </a:r>
            <a:r>
              <a:rPr lang="en-US" i="1" dirty="0" smtClean="0"/>
              <a:t>should document a summary of the discussion with a specific focus on these questions:</a:t>
            </a:r>
          </a:p>
          <a:p>
            <a:pPr lvl="1"/>
            <a:endParaRPr lang="en-US" i="1" dirty="0" smtClean="0"/>
          </a:p>
          <a:p>
            <a:pPr marL="640594" lvl="1" indent="-174708">
              <a:buFont typeface="Courier New" pitchFamily="49" charset="0"/>
              <a:buChar char="o"/>
            </a:pPr>
            <a:r>
              <a:rPr lang="en-US" i="1" dirty="0" smtClean="0"/>
              <a:t>What is working well in SSSP and/or in moving a broader student success agenda forward?</a:t>
            </a:r>
          </a:p>
          <a:p>
            <a:pPr marL="640594" lvl="1" indent="-174708">
              <a:buFont typeface="Courier New" pitchFamily="49" charset="0"/>
              <a:buChar char="o"/>
            </a:pPr>
            <a:r>
              <a:rPr lang="en-US" i="1" dirty="0" smtClean="0"/>
              <a:t>What are some of the challenges?</a:t>
            </a:r>
          </a:p>
          <a:p>
            <a:pPr marL="640594" lvl="1" indent="-174708">
              <a:buFont typeface="Courier New" pitchFamily="49" charset="0"/>
              <a:buChar char="o"/>
            </a:pPr>
            <a:r>
              <a:rPr lang="en-US" i="1" dirty="0" smtClean="0"/>
              <a:t>How can the Chancellor’s Office help?</a:t>
            </a:r>
          </a:p>
          <a:p>
            <a:pPr marL="174708" indent="-174708">
              <a:buFont typeface="Arial" pitchFamily="34" charset="0"/>
              <a:buChar char="•"/>
            </a:pPr>
            <a:endParaRPr lang="en-US" dirty="0"/>
          </a:p>
          <a:p>
            <a:endParaRPr lang="en-US" dirty="0" smtClean="0"/>
          </a:p>
          <a:p>
            <a:pPr marL="174708" indent="-174708">
              <a:buFont typeface="Arial" pitchFamily="34" charset="0"/>
              <a:buChar char="•"/>
            </a:pPr>
            <a:endParaRPr lang="en-US" dirty="0"/>
          </a:p>
          <a:p>
            <a:endParaRPr lang="en-US" dirty="0" smtClean="0"/>
          </a:p>
          <a:p>
            <a:endParaRPr lang="en-US" dirty="0" smtClean="0"/>
          </a:p>
          <a:p>
            <a:endParaRPr lang="en-US" dirty="0" smtClean="0"/>
          </a:p>
          <a:p>
            <a:pPr marL="174708" indent="-174708">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77FC0E96-7663-4C68-A099-7DCD1C9F17EF}" type="slidenum">
              <a:rPr lang="en-US" smtClean="0"/>
              <a:t>4</a:t>
            </a:fld>
            <a:endParaRPr lang="en-US"/>
          </a:p>
        </p:txBody>
      </p:sp>
    </p:spTree>
    <p:extLst>
      <p:ext uri="{BB962C8B-B14F-4D97-AF65-F5344CB8AC3E}">
        <p14:creationId xmlns:p14="http://schemas.microsoft.com/office/powerpoint/2010/main" val="1752790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i="1" dirty="0" smtClean="0"/>
              <a:t>15 minutes (BREAK-OUTS)</a:t>
            </a:r>
          </a:p>
          <a:p>
            <a:pPr algn="ctr"/>
            <a:endParaRPr lang="en-US" i="1" u="sng" dirty="0" smtClean="0"/>
          </a:p>
          <a:p>
            <a:pPr marL="174708" indent="-174708">
              <a:buFont typeface="Arial" pitchFamily="34" charset="0"/>
              <a:buChar char="•"/>
            </a:pPr>
            <a:r>
              <a:rPr lang="en-US" dirty="0" smtClean="0"/>
              <a:t>After discussing and reflecting upon the previous exercise, participants should stay within their break-out groups, but will work alone (or in college teams of 3), to develop at least one action that they would like to carry out at their college in light of the Student Success &amp; Support Program or a broader student success agenda.  </a:t>
            </a:r>
          </a:p>
          <a:p>
            <a:pPr marL="174708" indent="-174708">
              <a:buFont typeface="Arial" pitchFamily="34" charset="0"/>
              <a:buChar char="•"/>
            </a:pPr>
            <a:endParaRPr lang="en-US" dirty="0" smtClean="0"/>
          </a:p>
          <a:p>
            <a:pPr marL="174708" indent="-174708">
              <a:buFont typeface="Arial" pitchFamily="34" charset="0"/>
              <a:buChar char="•"/>
            </a:pPr>
            <a:r>
              <a:rPr lang="en-US" dirty="0" smtClean="0"/>
              <a:t>The questions above are only meant to guide their thinking but other factors may be considered.  </a:t>
            </a:r>
          </a:p>
          <a:p>
            <a:pPr algn="ctr"/>
            <a:endParaRPr lang="en-US" dirty="0"/>
          </a:p>
        </p:txBody>
      </p:sp>
      <p:sp>
        <p:nvSpPr>
          <p:cNvPr id="4" name="Slide Number Placeholder 3"/>
          <p:cNvSpPr>
            <a:spLocks noGrp="1"/>
          </p:cNvSpPr>
          <p:nvPr>
            <p:ph type="sldNum" sz="quarter" idx="10"/>
          </p:nvPr>
        </p:nvSpPr>
        <p:spPr/>
        <p:txBody>
          <a:bodyPr/>
          <a:lstStyle/>
          <a:p>
            <a:fld id="{77FC0E96-7663-4C68-A099-7DCD1C9F17EF}" type="slidenum">
              <a:rPr lang="en-US" smtClean="0"/>
              <a:t>5</a:t>
            </a:fld>
            <a:endParaRPr lang="en-US"/>
          </a:p>
        </p:txBody>
      </p:sp>
    </p:spTree>
    <p:extLst>
      <p:ext uri="{BB962C8B-B14F-4D97-AF65-F5344CB8AC3E}">
        <p14:creationId xmlns:p14="http://schemas.microsoft.com/office/powerpoint/2010/main" val="2853100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i="1" dirty="0" smtClean="0"/>
              <a:t>15 minutes (BREAK-OUTS)</a:t>
            </a:r>
          </a:p>
          <a:p>
            <a:pPr algn="ctr"/>
            <a:endParaRPr lang="en-US" i="1" dirty="0"/>
          </a:p>
          <a:p>
            <a:pPr marL="174708" indent="-174708">
              <a:buFont typeface="Arial" pitchFamily="34" charset="0"/>
              <a:buChar char="•"/>
            </a:pPr>
            <a:r>
              <a:rPr lang="en-US" dirty="0" smtClean="0"/>
              <a:t>Participants will come back together in their break-out groups to share at least one action they plan to carry out at their respective campuses</a:t>
            </a:r>
          </a:p>
          <a:p>
            <a:endParaRPr lang="en-US" dirty="0" smtClean="0"/>
          </a:p>
          <a:p>
            <a:pPr marL="174708" indent="-174708">
              <a:buFont typeface="Arial" pitchFamily="34" charset="0"/>
              <a:buChar char="•"/>
            </a:pPr>
            <a:r>
              <a:rPr lang="en-US" u="sng" dirty="0" smtClean="0"/>
              <a:t>Recorders</a:t>
            </a:r>
            <a:r>
              <a:rPr lang="en-US" dirty="0" smtClean="0"/>
              <a:t> in each break-out group should document a summary of the actions</a:t>
            </a:r>
            <a:endParaRPr lang="en-US" dirty="0"/>
          </a:p>
        </p:txBody>
      </p:sp>
      <p:sp>
        <p:nvSpPr>
          <p:cNvPr id="4" name="Slide Number Placeholder 3"/>
          <p:cNvSpPr>
            <a:spLocks noGrp="1"/>
          </p:cNvSpPr>
          <p:nvPr>
            <p:ph type="sldNum" sz="quarter" idx="10"/>
          </p:nvPr>
        </p:nvSpPr>
        <p:spPr/>
        <p:txBody>
          <a:bodyPr/>
          <a:lstStyle/>
          <a:p>
            <a:fld id="{77FC0E96-7663-4C68-A099-7DCD1C9F17EF}" type="slidenum">
              <a:rPr lang="en-US" smtClean="0"/>
              <a:t>6</a:t>
            </a:fld>
            <a:endParaRPr lang="en-US"/>
          </a:p>
        </p:txBody>
      </p:sp>
    </p:spTree>
    <p:extLst>
      <p:ext uri="{BB962C8B-B14F-4D97-AF65-F5344CB8AC3E}">
        <p14:creationId xmlns:p14="http://schemas.microsoft.com/office/powerpoint/2010/main" val="2948053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15 minutes (FULL GROUP)</a:t>
            </a:r>
          </a:p>
          <a:p>
            <a:pPr algn="ctr"/>
            <a:endParaRPr lang="en-US" dirty="0"/>
          </a:p>
          <a:p>
            <a:pPr marL="174708" indent="-174708">
              <a:buFont typeface="Arial" pitchFamily="34" charset="0"/>
              <a:buChar char="•"/>
            </a:pPr>
            <a:r>
              <a:rPr lang="en-US" dirty="0" smtClean="0"/>
              <a:t>Facilitators will bring the entire group back together</a:t>
            </a:r>
          </a:p>
          <a:p>
            <a:pPr marL="174708" indent="-174708">
              <a:buFont typeface="Arial" pitchFamily="34" charset="0"/>
              <a:buChar char="•"/>
            </a:pPr>
            <a:r>
              <a:rPr lang="en-US" dirty="0" smtClean="0"/>
              <a:t>Reporters from each group will share a summary of their discussions based on the questions above</a:t>
            </a:r>
          </a:p>
          <a:p>
            <a:pPr marL="174708" indent="-174708">
              <a:buFont typeface="Arial" pitchFamily="34" charset="0"/>
              <a:buChar char="•"/>
            </a:pPr>
            <a:r>
              <a:rPr lang="en-US" dirty="0" smtClean="0"/>
              <a:t>(</a:t>
            </a:r>
            <a:r>
              <a:rPr lang="en-US" u="sng" dirty="0" smtClean="0"/>
              <a:t>Facilitators </a:t>
            </a:r>
            <a:r>
              <a:rPr lang="en-US" dirty="0" smtClean="0"/>
              <a:t>will collect the documented summaries from the reporters. One facilitator may want to document a summary of the discussion)</a:t>
            </a:r>
          </a:p>
          <a:p>
            <a:pPr marL="174708" indent="-174708" algn="ctr">
              <a:buFont typeface="Arial" pitchFamily="34" charset="0"/>
              <a:buChar char="•"/>
            </a:pPr>
            <a:endParaRPr lang="en-US" b="1" dirty="0"/>
          </a:p>
          <a:p>
            <a:pPr algn="ctr"/>
            <a:r>
              <a:rPr lang="en-US" b="1" i="1" dirty="0" smtClean="0"/>
              <a:t>FACILITATORS: </a:t>
            </a:r>
          </a:p>
          <a:p>
            <a:pPr algn="ctr"/>
            <a:r>
              <a:rPr lang="en-US" b="1" i="1" dirty="0" smtClean="0"/>
              <a:t>At the end of the conference during the “Closing Session”, you will be asked to share a 5 minute summary of your discussions based on the questions above.</a:t>
            </a:r>
            <a:endParaRPr lang="en-US" b="1" i="1" dirty="0"/>
          </a:p>
        </p:txBody>
      </p:sp>
      <p:sp>
        <p:nvSpPr>
          <p:cNvPr id="4" name="Slide Number Placeholder 3"/>
          <p:cNvSpPr>
            <a:spLocks noGrp="1"/>
          </p:cNvSpPr>
          <p:nvPr>
            <p:ph type="sldNum" sz="quarter" idx="10"/>
          </p:nvPr>
        </p:nvSpPr>
        <p:spPr/>
        <p:txBody>
          <a:bodyPr/>
          <a:lstStyle/>
          <a:p>
            <a:fld id="{77FC0E96-7663-4C68-A099-7DCD1C9F17EF}" type="slidenum">
              <a:rPr lang="en-US" smtClean="0"/>
              <a:t>7</a:t>
            </a:fld>
            <a:endParaRPr lang="en-US"/>
          </a:p>
        </p:txBody>
      </p:sp>
    </p:spTree>
    <p:extLst>
      <p:ext uri="{BB962C8B-B14F-4D97-AF65-F5344CB8AC3E}">
        <p14:creationId xmlns:p14="http://schemas.microsoft.com/office/powerpoint/2010/main" val="1604132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31DCCB6-8F74-4F76-8D1D-4C5EE23C20DF}" type="datetimeFigureOut">
              <a:rPr lang="en-US" smtClean="0"/>
              <a:t>9/19/2013</a:t>
            </a:fld>
            <a:endParaRPr lang="en-US"/>
          </a:p>
        </p:txBody>
      </p:sp>
      <p:sp>
        <p:nvSpPr>
          <p:cNvPr id="16" name="Slide Number Placeholder 15"/>
          <p:cNvSpPr>
            <a:spLocks noGrp="1"/>
          </p:cNvSpPr>
          <p:nvPr>
            <p:ph type="sldNum" sz="quarter" idx="11"/>
          </p:nvPr>
        </p:nvSpPr>
        <p:spPr/>
        <p:txBody>
          <a:bodyPr/>
          <a:lstStyle/>
          <a:p>
            <a:fld id="{B9DED213-8839-46CB-9B60-20363503B2A8}"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1DCCB6-8F74-4F76-8D1D-4C5EE23C20DF}"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ED213-8839-46CB-9B60-20363503B2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1DCCB6-8F74-4F76-8D1D-4C5EE23C20DF}"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ED213-8839-46CB-9B60-20363503B2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31DCCB6-8F74-4F76-8D1D-4C5EE23C20DF}" type="datetimeFigureOut">
              <a:rPr lang="en-US" smtClean="0"/>
              <a:t>9/19/2013</a:t>
            </a:fld>
            <a:endParaRPr lang="en-US"/>
          </a:p>
        </p:txBody>
      </p:sp>
      <p:sp>
        <p:nvSpPr>
          <p:cNvPr id="15" name="Slide Number Placeholder 14"/>
          <p:cNvSpPr>
            <a:spLocks noGrp="1"/>
          </p:cNvSpPr>
          <p:nvPr>
            <p:ph type="sldNum" sz="quarter" idx="15"/>
          </p:nvPr>
        </p:nvSpPr>
        <p:spPr/>
        <p:txBody>
          <a:bodyPr/>
          <a:lstStyle>
            <a:lvl1pPr algn="ctr">
              <a:defRPr/>
            </a:lvl1pPr>
          </a:lstStyle>
          <a:p>
            <a:fld id="{B9DED213-8839-46CB-9B60-20363503B2A8}"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1DCCB6-8F74-4F76-8D1D-4C5EE23C20DF}"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ED213-8839-46CB-9B60-20363503B2A8}"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1DCCB6-8F74-4F76-8D1D-4C5EE23C20DF}"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ED213-8839-46CB-9B60-20363503B2A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9DED213-8839-46CB-9B60-20363503B2A8}"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31DCCB6-8F74-4F76-8D1D-4C5EE23C20DF}" type="datetimeFigureOut">
              <a:rPr lang="en-US" smtClean="0"/>
              <a:t>9/19/2013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1DCCB6-8F74-4F76-8D1D-4C5EE23C20DF}" type="datetimeFigureOut">
              <a:rPr lang="en-US" smtClean="0"/>
              <a:t>9/19/2013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ED213-8839-46CB-9B60-20363503B2A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DCCB6-8F74-4F76-8D1D-4C5EE23C20DF}" type="datetimeFigureOut">
              <a:rPr lang="en-US" smtClean="0"/>
              <a:t>9/19/2013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ED213-8839-46CB-9B60-20363503B2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31DCCB6-8F74-4F76-8D1D-4C5EE23C20DF}" type="datetimeFigureOut">
              <a:rPr lang="en-US" smtClean="0"/>
              <a:t>9/19/2013</a:t>
            </a:fld>
            <a:endParaRPr lang="en-US"/>
          </a:p>
        </p:txBody>
      </p:sp>
      <p:sp>
        <p:nvSpPr>
          <p:cNvPr id="9" name="Slide Number Placeholder 8"/>
          <p:cNvSpPr>
            <a:spLocks noGrp="1"/>
          </p:cNvSpPr>
          <p:nvPr>
            <p:ph type="sldNum" sz="quarter" idx="15"/>
          </p:nvPr>
        </p:nvSpPr>
        <p:spPr/>
        <p:txBody>
          <a:bodyPr/>
          <a:lstStyle/>
          <a:p>
            <a:fld id="{B9DED213-8839-46CB-9B60-20363503B2A8}"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31DCCB6-8F74-4F76-8D1D-4C5EE23C20DF}" type="datetimeFigureOut">
              <a:rPr lang="en-US" smtClean="0"/>
              <a:t>9/19/2013</a:t>
            </a:fld>
            <a:endParaRPr lang="en-US"/>
          </a:p>
        </p:txBody>
      </p:sp>
      <p:sp>
        <p:nvSpPr>
          <p:cNvPr id="9" name="Slide Number Placeholder 8"/>
          <p:cNvSpPr>
            <a:spLocks noGrp="1"/>
          </p:cNvSpPr>
          <p:nvPr>
            <p:ph type="sldNum" sz="quarter" idx="11"/>
          </p:nvPr>
        </p:nvSpPr>
        <p:spPr/>
        <p:txBody>
          <a:bodyPr/>
          <a:lstStyle/>
          <a:p>
            <a:fld id="{B9DED213-8839-46CB-9B60-20363503B2A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31DCCB6-8F74-4F76-8D1D-4C5EE23C20DF}" type="datetimeFigureOut">
              <a:rPr lang="en-US" smtClean="0"/>
              <a:t>9/19/2013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9DED213-8839-46CB-9B60-20363503B2A8}"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1800" dirty="0" smtClean="0"/>
              <a:t>Student Success and Support Program</a:t>
            </a:r>
          </a:p>
          <a:p>
            <a:r>
              <a:rPr lang="en-US" sz="1800" dirty="0" smtClean="0"/>
              <a:t>Implementation Summit 2013</a:t>
            </a:r>
          </a:p>
          <a:p>
            <a:r>
              <a:rPr lang="en-US" sz="1800" dirty="0" smtClean="0"/>
              <a:t>September 24, 2013</a:t>
            </a:r>
            <a:endParaRPr lang="en-US" sz="1800" dirty="0"/>
          </a:p>
        </p:txBody>
      </p:sp>
      <p:sp>
        <p:nvSpPr>
          <p:cNvPr id="2" name="Title 1"/>
          <p:cNvSpPr>
            <a:spLocks noGrp="1"/>
          </p:cNvSpPr>
          <p:nvPr>
            <p:ph type="ctrTitle"/>
          </p:nvPr>
        </p:nvSpPr>
        <p:spPr/>
        <p:txBody>
          <a:bodyPr/>
          <a:lstStyle/>
          <a:p>
            <a:r>
              <a:rPr lang="en-US" dirty="0" smtClean="0"/>
              <a:t>Facilitated Action Planning</a:t>
            </a:r>
            <a:endParaRPr lang="en-US" dirty="0"/>
          </a:p>
        </p:txBody>
      </p:sp>
    </p:spTree>
    <p:extLst>
      <p:ext uri="{BB962C8B-B14F-4D97-AF65-F5344CB8AC3E}">
        <p14:creationId xmlns:p14="http://schemas.microsoft.com/office/powerpoint/2010/main" val="1410467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077199" cy="5663089"/>
          </a:xfrm>
          <a:prstGeom prst="rect">
            <a:avLst/>
          </a:prstGeom>
        </p:spPr>
        <p:txBody>
          <a:bodyPr wrap="square">
            <a:spAutoFit/>
          </a:bodyPr>
          <a:lstStyle/>
          <a:p>
            <a:pPr algn="ctr"/>
            <a:r>
              <a:rPr lang="en-US" sz="2400" i="1" dirty="0"/>
              <a:t>Student Success &amp; Support </a:t>
            </a:r>
            <a:r>
              <a:rPr lang="en-US" sz="2400" i="1" dirty="0" smtClean="0"/>
              <a:t>Program (SSSP) Implementation</a:t>
            </a:r>
          </a:p>
          <a:p>
            <a:endParaRPr lang="en-US" sz="2400" dirty="0"/>
          </a:p>
          <a:p>
            <a:pPr marL="800100" lvl="1" indent="-342900">
              <a:buFont typeface="Arial" pitchFamily="34" charset="0"/>
              <a:buChar char="•"/>
            </a:pPr>
            <a:r>
              <a:rPr lang="en-US" sz="2200" dirty="0"/>
              <a:t>What’s working well at the campuses in terms of SSSP implementation? </a:t>
            </a:r>
            <a:endParaRPr lang="en-US" sz="2200" dirty="0" smtClean="0"/>
          </a:p>
          <a:p>
            <a:pPr marL="800100" lvl="1" indent="-342900">
              <a:buFont typeface="Arial" pitchFamily="34" charset="0"/>
              <a:buChar char="•"/>
            </a:pPr>
            <a:endParaRPr lang="en-US" sz="2200" dirty="0"/>
          </a:p>
          <a:p>
            <a:pPr marL="800100" lvl="1" indent="-342900">
              <a:buFont typeface="Arial" pitchFamily="34" charset="0"/>
              <a:buChar char="•"/>
            </a:pPr>
            <a:r>
              <a:rPr lang="en-US" sz="2200" dirty="0"/>
              <a:t>What are some of the challenges in implementing SSSP</a:t>
            </a:r>
            <a:r>
              <a:rPr lang="en-US" sz="2200" dirty="0" smtClean="0"/>
              <a:t>?</a:t>
            </a:r>
          </a:p>
          <a:p>
            <a:pPr marL="800100" lvl="1" indent="-342900">
              <a:buFont typeface="Arial" pitchFamily="34" charset="0"/>
              <a:buChar char="•"/>
            </a:pPr>
            <a:endParaRPr lang="en-US" sz="2200" dirty="0"/>
          </a:p>
          <a:p>
            <a:pPr marL="800100" lvl="1" indent="-342900">
              <a:buFont typeface="Arial" pitchFamily="34" charset="0"/>
              <a:buChar char="•"/>
            </a:pPr>
            <a:r>
              <a:rPr lang="en-US" sz="2200" dirty="0"/>
              <a:t>How might some of these SSSP challenges be addressed in light of what you’ve learned at the conference</a:t>
            </a:r>
            <a:r>
              <a:rPr lang="en-US" sz="2200" dirty="0" smtClean="0"/>
              <a:t>?</a:t>
            </a:r>
          </a:p>
          <a:p>
            <a:pPr marL="800100" lvl="1" indent="-342900">
              <a:buFont typeface="Arial" pitchFamily="34" charset="0"/>
              <a:buChar char="•"/>
            </a:pPr>
            <a:endParaRPr lang="en-US" sz="2200" dirty="0"/>
          </a:p>
          <a:p>
            <a:pPr marL="800100" lvl="1" indent="-342900">
              <a:buFont typeface="Arial" pitchFamily="34" charset="0"/>
              <a:buChar char="•"/>
            </a:pPr>
            <a:r>
              <a:rPr lang="en-US" sz="2200" dirty="0" smtClean="0"/>
              <a:t>How can the Chancellor’s Office be most helpful to you in your efforts? What tools would be useful that can be developed at the state level?</a:t>
            </a:r>
          </a:p>
          <a:p>
            <a:pPr lvl="1"/>
            <a:endParaRPr lang="en-US" dirty="0"/>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3137240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001000" cy="4247317"/>
          </a:xfrm>
          <a:prstGeom prst="rect">
            <a:avLst/>
          </a:prstGeom>
        </p:spPr>
        <p:txBody>
          <a:bodyPr wrap="square">
            <a:spAutoFit/>
          </a:bodyPr>
          <a:lstStyle/>
          <a:p>
            <a:pPr algn="ctr"/>
            <a:r>
              <a:rPr lang="en-US" sz="2400" i="1" dirty="0"/>
              <a:t>Broader Student Success </a:t>
            </a:r>
            <a:r>
              <a:rPr lang="en-US" sz="2400" i="1" dirty="0" smtClean="0"/>
              <a:t>Agenda</a:t>
            </a:r>
          </a:p>
          <a:p>
            <a:endParaRPr lang="en-US" sz="2400" dirty="0"/>
          </a:p>
          <a:p>
            <a:pPr marL="800100" lvl="1" indent="-342900">
              <a:buFont typeface="Arial" pitchFamily="34" charset="0"/>
              <a:buChar char="•"/>
            </a:pPr>
            <a:r>
              <a:rPr lang="en-US" sz="2200" dirty="0"/>
              <a:t>In consideration of a broader student success agenda, what is working well at the campuses</a:t>
            </a:r>
            <a:r>
              <a:rPr lang="en-US" sz="2200" dirty="0" smtClean="0"/>
              <a:t>?</a:t>
            </a:r>
          </a:p>
          <a:p>
            <a:pPr lvl="1"/>
            <a:endParaRPr lang="en-US" sz="2200" dirty="0"/>
          </a:p>
          <a:p>
            <a:pPr marL="800100" lvl="1" indent="-342900">
              <a:buFont typeface="Arial" pitchFamily="34" charset="0"/>
              <a:buChar char="•"/>
            </a:pPr>
            <a:r>
              <a:rPr lang="en-US" sz="2200" dirty="0"/>
              <a:t>How are the Student Services and Instructional divisions working with one another</a:t>
            </a:r>
            <a:r>
              <a:rPr lang="en-US" sz="2200" dirty="0" smtClean="0"/>
              <a:t>?</a:t>
            </a:r>
          </a:p>
          <a:p>
            <a:pPr lvl="1"/>
            <a:endParaRPr lang="en-US" sz="2200" dirty="0"/>
          </a:p>
          <a:p>
            <a:pPr marL="800100" lvl="1" indent="-342900">
              <a:buFont typeface="Arial" pitchFamily="34" charset="0"/>
              <a:buChar char="•"/>
            </a:pPr>
            <a:r>
              <a:rPr lang="en-US" sz="2200" dirty="0"/>
              <a:t>What are some of the challenges in gaining momentum to move students forward along the pathway from entry to completion</a:t>
            </a:r>
            <a:r>
              <a:rPr lang="en-US" sz="2200" dirty="0" smtClean="0"/>
              <a:t>?</a:t>
            </a:r>
          </a:p>
          <a:p>
            <a:pPr lvl="1"/>
            <a:endParaRPr lang="en-US" sz="2400" dirty="0"/>
          </a:p>
        </p:txBody>
      </p:sp>
    </p:spTree>
    <p:extLst>
      <p:ext uri="{BB962C8B-B14F-4D97-AF65-F5344CB8AC3E}">
        <p14:creationId xmlns:p14="http://schemas.microsoft.com/office/powerpoint/2010/main" val="3923959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334000"/>
          </a:xfrm>
        </p:spPr>
        <p:txBody>
          <a:bodyPr>
            <a:normAutofit fontScale="77500" lnSpcReduction="20000"/>
          </a:bodyPr>
          <a:lstStyle/>
          <a:p>
            <a:pPr marL="0" indent="0" algn="ctr">
              <a:buNone/>
            </a:pPr>
            <a:r>
              <a:rPr lang="en-US" i="1" dirty="0" smtClean="0"/>
              <a:t>Discuss the questions in Break-Out groups (20 minutes).</a:t>
            </a:r>
          </a:p>
          <a:p>
            <a:pPr marL="0" indent="0" algn="ctr">
              <a:buNone/>
            </a:pPr>
            <a:r>
              <a:rPr lang="en-US" i="1" dirty="0" smtClean="0"/>
              <a:t>Select a Recorder &amp; a Reporter. Recorder to summarize this discussion.</a:t>
            </a:r>
          </a:p>
          <a:p>
            <a:pPr marL="0" indent="0">
              <a:buNone/>
            </a:pPr>
            <a:endParaRPr lang="en-US" dirty="0" smtClean="0"/>
          </a:p>
          <a:p>
            <a:pPr marL="0" indent="0" algn="ctr">
              <a:buNone/>
            </a:pPr>
            <a:r>
              <a:rPr lang="en-US" sz="2300" dirty="0" smtClean="0"/>
              <a:t>The Student Success &amp; Support Program</a:t>
            </a:r>
          </a:p>
          <a:p>
            <a:pPr marL="434340" indent="-342900">
              <a:buFont typeface="Arial" pitchFamily="34" charset="0"/>
              <a:buChar char="•"/>
            </a:pPr>
            <a:r>
              <a:rPr lang="en-US" sz="2300" dirty="0"/>
              <a:t>What’s working well at the campuses in terms of SSSP implementation? </a:t>
            </a:r>
          </a:p>
          <a:p>
            <a:pPr marL="434340" indent="-342900">
              <a:buFont typeface="Arial" pitchFamily="34" charset="0"/>
              <a:buChar char="•"/>
            </a:pPr>
            <a:r>
              <a:rPr lang="en-US" sz="2300" dirty="0" smtClean="0"/>
              <a:t>What </a:t>
            </a:r>
            <a:r>
              <a:rPr lang="en-US" sz="2300" dirty="0"/>
              <a:t>are some of the challenges in implementing SSSP?</a:t>
            </a:r>
          </a:p>
          <a:p>
            <a:pPr marL="434340" indent="-342900">
              <a:buFont typeface="Arial" pitchFamily="34" charset="0"/>
              <a:buChar char="•"/>
            </a:pPr>
            <a:r>
              <a:rPr lang="en-US" sz="2300" dirty="0" smtClean="0"/>
              <a:t>How </a:t>
            </a:r>
            <a:r>
              <a:rPr lang="en-US" sz="2300" dirty="0"/>
              <a:t>might some of these SSSP challenges be addressed in light of what you’ve learned at the conference?</a:t>
            </a:r>
          </a:p>
          <a:p>
            <a:pPr marL="434340" indent="-342900">
              <a:buFont typeface="Arial" pitchFamily="34" charset="0"/>
              <a:buChar char="•"/>
            </a:pPr>
            <a:r>
              <a:rPr lang="en-US" sz="2300" dirty="0" smtClean="0"/>
              <a:t>How </a:t>
            </a:r>
            <a:r>
              <a:rPr lang="en-US" sz="2300" dirty="0"/>
              <a:t>can the Chancellor’s Office be most helpful to you in your efforts? What tools would be useful that can be developed at the state level?</a:t>
            </a:r>
          </a:p>
          <a:p>
            <a:pPr marL="0" indent="0" algn="ctr">
              <a:buNone/>
            </a:pPr>
            <a:endParaRPr lang="en-US" sz="2300" dirty="0" smtClean="0"/>
          </a:p>
          <a:p>
            <a:pPr marL="0" indent="0" algn="ctr">
              <a:buNone/>
            </a:pPr>
            <a:r>
              <a:rPr lang="en-US" sz="2300" dirty="0" smtClean="0"/>
              <a:t>A Broader Student Success Agenda</a:t>
            </a:r>
          </a:p>
          <a:p>
            <a:pPr>
              <a:spcBef>
                <a:spcPts val="0"/>
              </a:spcBef>
              <a:spcAft>
                <a:spcPts val="0"/>
              </a:spcAft>
            </a:pPr>
            <a:endParaRPr lang="en-US" sz="2300" dirty="0"/>
          </a:p>
          <a:p>
            <a:pPr marL="377190" indent="-285750">
              <a:spcBef>
                <a:spcPts val="0"/>
              </a:spcBef>
              <a:buFont typeface="Courier New"/>
              <a:buChar char="o"/>
              <a:tabLst>
                <a:tab pos="914400" algn="l"/>
              </a:tabLst>
            </a:pPr>
            <a:r>
              <a:rPr lang="en-US" sz="2300" dirty="0">
                <a:ea typeface="Times New Roman"/>
              </a:rPr>
              <a:t>In consideration of a broader student success agenda, what is working well at the campuses?</a:t>
            </a:r>
          </a:p>
          <a:p>
            <a:pPr marL="377190" indent="-285750">
              <a:spcBef>
                <a:spcPts val="0"/>
              </a:spcBef>
              <a:buFont typeface="Courier New"/>
              <a:buChar char="o"/>
              <a:tabLst>
                <a:tab pos="914400" algn="l"/>
              </a:tabLst>
            </a:pPr>
            <a:r>
              <a:rPr lang="en-US" sz="2300" dirty="0">
                <a:ea typeface="Times New Roman"/>
              </a:rPr>
              <a:t>How are the Student Services and Instructional divisions working with one another?</a:t>
            </a:r>
          </a:p>
          <a:p>
            <a:pPr marL="377190" indent="-285750">
              <a:spcBef>
                <a:spcPts val="0"/>
              </a:spcBef>
              <a:buFont typeface="Courier New"/>
              <a:buChar char="o"/>
              <a:tabLst>
                <a:tab pos="914400" algn="l"/>
              </a:tabLst>
            </a:pPr>
            <a:r>
              <a:rPr lang="en-US" sz="2300" dirty="0">
                <a:ea typeface="Times New Roman"/>
              </a:rPr>
              <a:t>What are some of the challenges in gaining momentum to move students forward along the pathway from entry to completion?</a:t>
            </a:r>
          </a:p>
          <a:p>
            <a:pPr marL="0" indent="0" algn="ctr">
              <a:buNone/>
            </a:pPr>
            <a:endParaRPr lang="en-US" sz="2400"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a:xfrm>
            <a:off x="457200" y="152400"/>
            <a:ext cx="8229600" cy="685800"/>
          </a:xfrm>
        </p:spPr>
        <p:txBody>
          <a:bodyPr>
            <a:normAutofit fontScale="90000"/>
          </a:bodyPr>
          <a:lstStyle/>
          <a:p>
            <a:pPr algn="ctr"/>
            <a:r>
              <a:rPr lang="en-US" b="1" dirty="0" smtClean="0"/>
              <a:t>BREAK-OUTS</a:t>
            </a:r>
            <a:endParaRPr lang="en-US" b="1" dirty="0"/>
          </a:p>
        </p:txBody>
      </p:sp>
    </p:spTree>
    <p:extLst>
      <p:ext uri="{BB962C8B-B14F-4D97-AF65-F5344CB8AC3E}">
        <p14:creationId xmlns:p14="http://schemas.microsoft.com/office/powerpoint/2010/main" val="2717247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pPr algn="ctr"/>
            <a:r>
              <a:rPr lang="en-US" sz="3200" b="1" dirty="0" smtClean="0"/>
              <a:t>BREAK-OUTS</a:t>
            </a:r>
            <a:endParaRPr lang="en-US" sz="3200" b="1" dirty="0"/>
          </a:p>
        </p:txBody>
      </p:sp>
      <p:sp>
        <p:nvSpPr>
          <p:cNvPr id="3" name="Rectangle 2"/>
          <p:cNvSpPr/>
          <p:nvPr/>
        </p:nvSpPr>
        <p:spPr>
          <a:xfrm>
            <a:off x="304800" y="914400"/>
            <a:ext cx="8458200" cy="6186309"/>
          </a:xfrm>
          <a:prstGeom prst="rect">
            <a:avLst/>
          </a:prstGeom>
        </p:spPr>
        <p:txBody>
          <a:bodyPr wrap="square">
            <a:spAutoFit/>
          </a:bodyPr>
          <a:lstStyle/>
          <a:p>
            <a:pPr lvl="0"/>
            <a:r>
              <a:rPr lang="en-US" sz="2200" i="1" dirty="0" smtClean="0"/>
              <a:t>Stay </a:t>
            </a:r>
            <a:r>
              <a:rPr lang="en-US" sz="2200" i="1" dirty="0" smtClean="0"/>
              <a:t>with your break-out groups, but work alone (or in college teams of 3), to develop at least one action that you would like to carry out at your college in light of the Student Success &amp; Support Program or a broader student success agenda. (15 minutes)</a:t>
            </a:r>
          </a:p>
          <a:p>
            <a:pPr lvl="0"/>
            <a:endParaRPr lang="en-US" sz="2200" dirty="0" smtClean="0"/>
          </a:p>
          <a:p>
            <a:pPr lvl="0"/>
            <a:r>
              <a:rPr lang="en-US" sz="2200" dirty="0" smtClean="0"/>
              <a:t>The </a:t>
            </a:r>
            <a:r>
              <a:rPr lang="en-US" sz="2200" dirty="0"/>
              <a:t>big question is: How will you go about implementing </a:t>
            </a:r>
            <a:r>
              <a:rPr lang="en-US" sz="2200" dirty="0" smtClean="0"/>
              <a:t>at least one action </a:t>
            </a:r>
            <a:r>
              <a:rPr lang="en-US" sz="2200" dirty="0"/>
              <a:t>at your college</a:t>
            </a:r>
            <a:r>
              <a:rPr lang="en-US" sz="2200" dirty="0" smtClean="0"/>
              <a:t>? </a:t>
            </a:r>
          </a:p>
          <a:p>
            <a:pPr lvl="0"/>
            <a:endParaRPr lang="en-US" sz="2200" dirty="0"/>
          </a:p>
          <a:p>
            <a:pPr lvl="0"/>
            <a:r>
              <a:rPr lang="en-US" sz="2200" dirty="0"/>
              <a:t>More specific questions may </a:t>
            </a:r>
            <a:r>
              <a:rPr lang="en-US" sz="2200" dirty="0" smtClean="0"/>
              <a:t>include:</a:t>
            </a:r>
            <a:endParaRPr lang="en-US" sz="2200" dirty="0"/>
          </a:p>
          <a:p>
            <a:pPr marL="742950" lvl="1" indent="-285750">
              <a:buFont typeface="Arial" pitchFamily="34" charset="0"/>
              <a:buChar char="•"/>
            </a:pPr>
            <a:r>
              <a:rPr lang="en-US" sz="2200" dirty="0"/>
              <a:t>What are the outcomes you hope to achieve as a result of implementing this action?</a:t>
            </a:r>
          </a:p>
          <a:p>
            <a:pPr marL="742950" lvl="1" indent="-285750">
              <a:buFont typeface="Arial" pitchFamily="34" charset="0"/>
              <a:buChar char="•"/>
            </a:pPr>
            <a:r>
              <a:rPr lang="en-US" sz="2200" dirty="0"/>
              <a:t>How do you think this will be received? </a:t>
            </a:r>
          </a:p>
          <a:p>
            <a:pPr marL="742950" lvl="1" indent="-285750">
              <a:buFont typeface="Arial" pitchFamily="34" charset="0"/>
              <a:buChar char="•"/>
            </a:pPr>
            <a:r>
              <a:rPr lang="en-US" sz="2200" dirty="0"/>
              <a:t>Who are your biggest advocates? Who should be part of your team?</a:t>
            </a:r>
          </a:p>
          <a:p>
            <a:pPr marL="742950" lvl="1" indent="-285750">
              <a:buFont typeface="Arial" pitchFamily="34" charset="0"/>
              <a:buChar char="•"/>
            </a:pPr>
            <a:r>
              <a:rPr lang="en-US" sz="2200" dirty="0"/>
              <a:t>What are your greatest resources?</a:t>
            </a:r>
          </a:p>
          <a:p>
            <a:pPr marL="742950" lvl="1" indent="-285750">
              <a:buFont typeface="Arial" pitchFamily="34" charset="0"/>
              <a:buChar char="•"/>
            </a:pPr>
            <a:r>
              <a:rPr lang="en-US" sz="2200" dirty="0"/>
              <a:t>Who and what are your greatest challenges?</a:t>
            </a:r>
          </a:p>
          <a:p>
            <a:pPr marL="742950" lvl="1" indent="-285750">
              <a:buFont typeface="Arial" pitchFamily="34" charset="0"/>
              <a:buChar char="•"/>
            </a:pPr>
            <a:r>
              <a:rPr lang="en-US" sz="2200" dirty="0"/>
              <a:t>What else do you need to take this action (other than money</a:t>
            </a:r>
            <a:r>
              <a:rPr lang="en-US" sz="2200" dirty="0" smtClean="0"/>
              <a:t>)?</a:t>
            </a:r>
          </a:p>
          <a:p>
            <a:pPr lvl="1"/>
            <a:r>
              <a:rPr lang="en-US" sz="2200" dirty="0" smtClean="0"/>
              <a:t> </a:t>
            </a:r>
            <a:endParaRPr lang="en-US" sz="2200" dirty="0"/>
          </a:p>
        </p:txBody>
      </p:sp>
    </p:spTree>
    <p:extLst>
      <p:ext uri="{BB962C8B-B14F-4D97-AF65-F5344CB8AC3E}">
        <p14:creationId xmlns:p14="http://schemas.microsoft.com/office/powerpoint/2010/main" val="141424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29200"/>
          </a:xfrm>
        </p:spPr>
        <p:txBody>
          <a:bodyPr/>
          <a:lstStyle/>
          <a:p>
            <a:pPr marL="0" indent="0" algn="ctr">
              <a:buNone/>
            </a:pPr>
            <a:endParaRPr lang="en-US" sz="2400" i="1" dirty="0" smtClean="0"/>
          </a:p>
          <a:p>
            <a:pPr marL="0" indent="0" algn="ctr">
              <a:buNone/>
            </a:pPr>
            <a:r>
              <a:rPr lang="en-US" sz="2400" i="1" dirty="0" smtClean="0"/>
              <a:t>Reconvene with your Break-Out group (15 minutes)</a:t>
            </a:r>
            <a:endParaRPr lang="en-US" sz="2400" i="1" dirty="0"/>
          </a:p>
          <a:p>
            <a:pPr marL="0" indent="0" algn="ctr">
              <a:buNone/>
            </a:pPr>
            <a:endParaRPr lang="en-US" sz="2400" i="1" dirty="0" smtClean="0"/>
          </a:p>
          <a:p>
            <a:pPr marL="0" indent="0" algn="ctr">
              <a:buNone/>
            </a:pPr>
            <a:r>
              <a:rPr lang="en-US" sz="2400" i="1" dirty="0" smtClean="0"/>
              <a:t>Within </a:t>
            </a:r>
            <a:r>
              <a:rPr lang="en-US" sz="2400" i="1" dirty="0" smtClean="0"/>
              <a:t>your break-out groups, discuss: </a:t>
            </a:r>
          </a:p>
          <a:p>
            <a:pPr marL="0" indent="0">
              <a:buNone/>
            </a:pPr>
            <a:endParaRPr lang="en-US" dirty="0" smtClean="0"/>
          </a:p>
          <a:p>
            <a:r>
              <a:rPr lang="en-US" sz="2400" dirty="0" smtClean="0"/>
              <a:t>What actions do the colleges plan to carry out at their respective campuses?</a:t>
            </a:r>
          </a:p>
          <a:p>
            <a:r>
              <a:rPr lang="en-US" sz="2400" dirty="0" smtClean="0"/>
              <a:t>Recorder to </a:t>
            </a:r>
            <a:r>
              <a:rPr lang="en-US" sz="2400" dirty="0" smtClean="0"/>
              <a:t>document </a:t>
            </a:r>
            <a:r>
              <a:rPr lang="en-US" sz="2400" dirty="0" smtClean="0"/>
              <a:t>a summary of the actions</a:t>
            </a:r>
            <a:endParaRPr lang="en-US" sz="2400" dirty="0"/>
          </a:p>
        </p:txBody>
      </p:sp>
      <p:sp>
        <p:nvSpPr>
          <p:cNvPr id="3" name="Title 2"/>
          <p:cNvSpPr>
            <a:spLocks noGrp="1"/>
          </p:cNvSpPr>
          <p:nvPr>
            <p:ph type="title"/>
          </p:nvPr>
        </p:nvSpPr>
        <p:spPr>
          <a:xfrm>
            <a:off x="457200" y="152400"/>
            <a:ext cx="8229600" cy="990600"/>
          </a:xfrm>
        </p:spPr>
        <p:txBody>
          <a:bodyPr/>
          <a:lstStyle/>
          <a:p>
            <a:pPr algn="ctr"/>
            <a:r>
              <a:rPr lang="en-US" b="1" dirty="0" smtClean="0"/>
              <a:t>BREAK-OUTS</a:t>
            </a:r>
            <a:endParaRPr lang="en-US" b="1" dirty="0"/>
          </a:p>
        </p:txBody>
      </p:sp>
    </p:spTree>
    <p:extLst>
      <p:ext uri="{BB962C8B-B14F-4D97-AF65-F5344CB8AC3E}">
        <p14:creationId xmlns:p14="http://schemas.microsoft.com/office/powerpoint/2010/main" val="492908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i="1" dirty="0" smtClean="0"/>
              <a:t>Reconvene with the entire group (15 minutes).</a:t>
            </a:r>
          </a:p>
          <a:p>
            <a:pPr marL="0" indent="0">
              <a:buNone/>
            </a:pPr>
            <a:endParaRPr lang="en-US" i="1" dirty="0" smtClean="0"/>
          </a:p>
          <a:p>
            <a:pPr marL="0" indent="0">
              <a:buNone/>
            </a:pPr>
            <a:r>
              <a:rPr lang="en-US" i="1" dirty="0" smtClean="0"/>
              <a:t>Reporter </a:t>
            </a:r>
            <a:r>
              <a:rPr lang="en-US" i="1" dirty="0" smtClean="0"/>
              <a:t>from each </a:t>
            </a:r>
            <a:r>
              <a:rPr lang="en-US" i="1" dirty="0" smtClean="0"/>
              <a:t>break-out group </a:t>
            </a:r>
            <a:r>
              <a:rPr lang="en-US" i="1" dirty="0" smtClean="0"/>
              <a:t>to share a summary of </a:t>
            </a:r>
            <a:r>
              <a:rPr lang="en-US" i="1" dirty="0" smtClean="0"/>
              <a:t> the following:</a:t>
            </a:r>
            <a:endParaRPr lang="en-US" i="1" dirty="0" smtClean="0"/>
          </a:p>
          <a:p>
            <a:pPr lvl="1"/>
            <a:endParaRPr lang="en-US" dirty="0" smtClean="0"/>
          </a:p>
          <a:p>
            <a:pPr lvl="1"/>
            <a:r>
              <a:rPr lang="en-US" dirty="0" smtClean="0"/>
              <a:t>What is working well in SSSP and/or in moving a broader student success agenda forward?</a:t>
            </a:r>
          </a:p>
          <a:p>
            <a:pPr lvl="1"/>
            <a:r>
              <a:rPr lang="en-US" dirty="0"/>
              <a:t>W</a:t>
            </a:r>
            <a:r>
              <a:rPr lang="en-US" dirty="0" smtClean="0"/>
              <a:t>hat are some of the challenges?</a:t>
            </a:r>
          </a:p>
          <a:p>
            <a:pPr lvl="1"/>
            <a:r>
              <a:rPr lang="en-US" dirty="0" smtClean="0"/>
              <a:t>How can the Chancellor’s Office help?</a:t>
            </a:r>
          </a:p>
          <a:p>
            <a:pPr lvl="1"/>
            <a:r>
              <a:rPr lang="en-US" dirty="0" smtClean="0"/>
              <a:t>What are some of the actions that will be implemented at the campuses</a:t>
            </a:r>
            <a:r>
              <a:rPr lang="en-US" dirty="0" smtClean="0"/>
              <a:t>?</a:t>
            </a:r>
          </a:p>
          <a:p>
            <a:pPr lvl="1"/>
            <a:endParaRPr lang="en-US" dirty="0"/>
          </a:p>
          <a:p>
            <a:pPr marL="365760" lvl="1" indent="0">
              <a:buNone/>
            </a:pPr>
            <a:r>
              <a:rPr lang="en-US" i="1" dirty="0" smtClean="0"/>
              <a:t>Note: This summary will be shared during the Closing Session.</a:t>
            </a:r>
          </a:p>
          <a:p>
            <a:pPr lvl="1"/>
            <a:endParaRPr lang="en-US" dirty="0"/>
          </a:p>
          <a:p>
            <a:pPr marL="365760" lvl="1" indent="0">
              <a:buNone/>
            </a:pPr>
            <a:endParaRPr lang="en-US" dirty="0" smtClean="0"/>
          </a:p>
        </p:txBody>
      </p:sp>
      <p:sp>
        <p:nvSpPr>
          <p:cNvPr id="3" name="Title 2"/>
          <p:cNvSpPr>
            <a:spLocks noGrp="1"/>
          </p:cNvSpPr>
          <p:nvPr>
            <p:ph type="title"/>
          </p:nvPr>
        </p:nvSpPr>
        <p:spPr/>
        <p:txBody>
          <a:bodyPr/>
          <a:lstStyle/>
          <a:p>
            <a:pPr algn="ctr"/>
            <a:r>
              <a:rPr lang="en-US" b="1" dirty="0" smtClean="0"/>
              <a:t>WRAP-UP</a:t>
            </a:r>
            <a:endParaRPr lang="en-US" b="1" dirty="0"/>
          </a:p>
        </p:txBody>
      </p:sp>
    </p:spTree>
    <p:extLst>
      <p:ext uri="{BB962C8B-B14F-4D97-AF65-F5344CB8AC3E}">
        <p14:creationId xmlns:p14="http://schemas.microsoft.com/office/powerpoint/2010/main" val="22746466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113</TotalTime>
  <Words>1200</Words>
  <Application>Microsoft Office PowerPoint</Application>
  <PresentationFormat>On-screen Show (4:3)</PresentationFormat>
  <Paragraphs>143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Facilitated Action Planning</vt:lpstr>
      <vt:lpstr>PowerPoint Presentation</vt:lpstr>
      <vt:lpstr>PowerPoint Presentation</vt:lpstr>
      <vt:lpstr>BREAK-OUTS</vt:lpstr>
      <vt:lpstr>BREAK-OUTS</vt:lpstr>
      <vt:lpstr>BREAK-OUTS</vt:lpstr>
      <vt:lpstr>WRAP-UP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Facilitated Action Planning</dc:title>
  <dc:creator>test</dc:creator>
  <cp:lastModifiedBy>SDCCD User</cp:lastModifiedBy>
  <cp:revision>14</cp:revision>
  <cp:lastPrinted>2013-09-20T00:50:03Z</cp:lastPrinted>
  <dcterms:created xsi:type="dcterms:W3CDTF">2013-09-19T23:09:40Z</dcterms:created>
  <dcterms:modified xsi:type="dcterms:W3CDTF">2013-09-20T05:44:57Z</dcterms:modified>
</cp:coreProperties>
</file>