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7" r:id="rId3"/>
    <p:sldMasterId id="2147483679" r:id="rId4"/>
  </p:sldMasterIdLst>
  <p:notesMasterIdLst>
    <p:notesMasterId r:id="rId61"/>
  </p:notesMasterIdLst>
  <p:handoutMasterIdLst>
    <p:handoutMasterId r:id="rId62"/>
  </p:handoutMasterIdLst>
  <p:sldIdLst>
    <p:sldId id="330" r:id="rId5"/>
    <p:sldId id="317" r:id="rId6"/>
    <p:sldId id="318" r:id="rId7"/>
    <p:sldId id="319" r:id="rId8"/>
    <p:sldId id="272" r:id="rId9"/>
    <p:sldId id="269" r:id="rId10"/>
    <p:sldId id="320" r:id="rId11"/>
    <p:sldId id="328" r:id="rId12"/>
    <p:sldId id="321" r:id="rId13"/>
    <p:sldId id="326" r:id="rId14"/>
    <p:sldId id="327" r:id="rId15"/>
    <p:sldId id="329" r:id="rId16"/>
    <p:sldId id="334" r:id="rId17"/>
    <p:sldId id="338" r:id="rId18"/>
    <p:sldId id="336" r:id="rId19"/>
    <p:sldId id="337" r:id="rId20"/>
    <p:sldId id="341" r:id="rId21"/>
    <p:sldId id="342" r:id="rId22"/>
    <p:sldId id="343" r:id="rId23"/>
    <p:sldId id="345" r:id="rId24"/>
    <p:sldId id="346" r:id="rId25"/>
    <p:sldId id="344" r:id="rId26"/>
    <p:sldId id="347" r:id="rId27"/>
    <p:sldId id="349" r:id="rId28"/>
    <p:sldId id="350" r:id="rId29"/>
    <p:sldId id="351" r:id="rId30"/>
    <p:sldId id="352" r:id="rId31"/>
    <p:sldId id="353" r:id="rId32"/>
    <p:sldId id="354"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282" r:id="rId59"/>
    <p:sldId id="266"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8D73"/>
    <a:srgbClr val="89A65A"/>
    <a:srgbClr val="689B65"/>
    <a:srgbClr val="9EA55B"/>
    <a:srgbClr val="99CC00"/>
    <a:srgbClr val="BE830E"/>
    <a:srgbClr val="EFAA22"/>
    <a:srgbClr val="008E40"/>
    <a:srgbClr val="007E39"/>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7" autoAdjust="0"/>
    <p:restoredTop sz="96113" autoAdjust="0"/>
  </p:normalViewPr>
  <p:slideViewPr>
    <p:cSldViewPr snapToGrid="0">
      <p:cViewPr varScale="1">
        <p:scale>
          <a:sx n="101" d="100"/>
          <a:sy n="101" d="100"/>
        </p:scale>
        <p:origin x="-1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06"/>
    </p:cViewPr>
  </p:sorterViewPr>
  <p:notesViewPr>
    <p:cSldViewPr snapToGrid="0">
      <p:cViewPr varScale="1">
        <p:scale>
          <a:sx n="67" d="100"/>
          <a:sy n="67" d="100"/>
        </p:scale>
        <p:origin x="-82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C2940B3-677B-43A3-B117-6B4F2553156F}" type="datetime1">
              <a:rPr lang="en-US" smtClean="0"/>
              <a:t>9/22/2013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0A95005-42BA-44F5-B577-1B74B6F3033F}" type="slidenum">
              <a:rPr lang="en-US" smtClean="0"/>
              <a:t>‹#›</a:t>
            </a:fld>
            <a:endParaRPr lang="en-US"/>
          </a:p>
        </p:txBody>
      </p:sp>
    </p:spTree>
    <p:extLst>
      <p:ext uri="{BB962C8B-B14F-4D97-AF65-F5344CB8AC3E}">
        <p14:creationId xmlns:p14="http://schemas.microsoft.com/office/powerpoint/2010/main" val="2999543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31D7E9B-0A71-4776-BAF0-878AB831768C}" type="datetime1">
              <a:rPr lang="en-US" smtClean="0"/>
              <a:t>9/22/2013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DB574B1-9468-4233-848C-D57F409374F3}" type="slidenum">
              <a:rPr lang="en-US" smtClean="0"/>
              <a:t>‹#›</a:t>
            </a:fld>
            <a:endParaRPr lang="en-US"/>
          </a:p>
        </p:txBody>
      </p:sp>
    </p:spTree>
    <p:extLst>
      <p:ext uri="{BB962C8B-B14F-4D97-AF65-F5344CB8AC3E}">
        <p14:creationId xmlns:p14="http://schemas.microsoft.com/office/powerpoint/2010/main" val="19851478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8243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code section 78213</a:t>
            </a:r>
            <a:endParaRPr lang="en-US" baseline="0" dirty="0" smtClean="0"/>
          </a:p>
          <a:p>
            <a:r>
              <a:rPr lang="en-US" dirty="0" smtClean="0"/>
              <a:t>Does not require a test</a:t>
            </a:r>
          </a:p>
          <a:p>
            <a:r>
              <a:rPr lang="en-US" dirty="0" smtClean="0"/>
              <a:t>If using a test:</a:t>
            </a:r>
          </a:p>
          <a:p>
            <a:pPr marL="171450" indent="-171450">
              <a:buFont typeface="Arial" pitchFamily="34" charset="0"/>
              <a:buChar char="•"/>
            </a:pPr>
            <a:r>
              <a:rPr lang="en-US" dirty="0" smtClean="0"/>
              <a:t>Must be validated and approved by CCCCO</a:t>
            </a:r>
          </a:p>
          <a:p>
            <a:pPr marL="171450" lvl="0" indent="-171450">
              <a:buFont typeface="Arial" pitchFamily="34" charset="0"/>
              <a:buChar char="•"/>
            </a:pPr>
            <a:r>
              <a:rPr lang="en-US" dirty="0" smtClean="0"/>
              <a:t>Must use multiple</a:t>
            </a:r>
            <a:r>
              <a:rPr lang="en-US" baseline="0" dirty="0" smtClean="0"/>
              <a:t> measures</a:t>
            </a:r>
          </a:p>
          <a:p>
            <a:pPr marL="171450" lvl="0" indent="-171450">
              <a:buFont typeface="Arial" pitchFamily="34" charset="0"/>
              <a:buChar char="•"/>
            </a:pPr>
            <a:r>
              <a:rPr lang="en-US" baseline="0" dirty="0" smtClean="0"/>
              <a:t>Must use common assessment</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for priority enrollment.</a:t>
            </a:r>
          </a:p>
          <a:p>
            <a:endParaRPr lang="en-US" dirty="0" smtClean="0"/>
          </a:p>
          <a:p>
            <a:r>
              <a:rPr lang="en-US" dirty="0" smtClean="0"/>
              <a:t>Abbreviated SEP when comprehensive plan isn’t appropriate.</a:t>
            </a:r>
          </a:p>
          <a:p>
            <a:pPr marL="171450" indent="-171450">
              <a:buFont typeface="Arial" pitchFamily="34" charset="0"/>
              <a:buChar char="•"/>
            </a:pPr>
            <a:r>
              <a:rPr lang="en-US" dirty="0" smtClean="0"/>
              <a:t>Exploratory or short-term program</a:t>
            </a:r>
            <a:endParaRPr lang="en-US" baseline="0" dirty="0" smtClean="0"/>
          </a:p>
          <a:p>
            <a:r>
              <a:rPr lang="en-US" baseline="0" dirty="0" smtClean="0"/>
              <a:t>Comprehensive SEP linked to Course of Study</a:t>
            </a:r>
          </a:p>
          <a:p>
            <a:pPr marL="171450" indent="-171450">
              <a:buFont typeface="Arial" pitchFamily="34" charset="0"/>
              <a:buChar char="•"/>
            </a:pPr>
            <a:r>
              <a:rPr lang="en-US" baseline="0" dirty="0" smtClean="0"/>
              <a:t>Required after 15 semester units or prior to completing 3</a:t>
            </a:r>
            <a:r>
              <a:rPr lang="en-US" baseline="30000" dirty="0" smtClean="0"/>
              <a:t>rd</a:t>
            </a:r>
            <a:r>
              <a:rPr lang="en-US" baseline="0" dirty="0" smtClean="0"/>
              <a:t> semester</a:t>
            </a:r>
          </a:p>
          <a:p>
            <a:pPr marL="171450" indent="-171450">
              <a:buFont typeface="Arial" pitchFamily="34" charset="0"/>
              <a:buChar char="•"/>
            </a:pPr>
            <a:r>
              <a:rPr lang="en-US" dirty="0" smtClean="0"/>
              <a:t>Institution required</a:t>
            </a:r>
            <a:r>
              <a:rPr lang="en-US" baseline="0" dirty="0" smtClean="0"/>
              <a:t> to provide opportunity</a:t>
            </a:r>
          </a:p>
          <a:p>
            <a:pPr marL="171450" indent="-171450">
              <a:buFont typeface="Arial" pitchFamily="34" charset="0"/>
              <a:buChar char="•"/>
            </a:pPr>
            <a:r>
              <a:rPr lang="en-US" i="1" baseline="0" dirty="0" smtClean="0"/>
              <a:t>Can</a:t>
            </a:r>
            <a:r>
              <a:rPr lang="en-US" baseline="0" dirty="0" smtClean="0"/>
              <a:t> withhold transcripts and services</a:t>
            </a:r>
          </a:p>
          <a:p>
            <a:pPr marL="0" indent="0">
              <a:buFont typeface="Arial" pitchFamily="34" charset="0"/>
              <a:buNone/>
            </a:pPr>
            <a:r>
              <a:rPr lang="en-US" baseline="0" dirty="0" smtClean="0"/>
              <a:t>Applies to “first-time students”</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gets greater weight in funding formula</a:t>
            </a:r>
          </a:p>
          <a:p>
            <a:r>
              <a:rPr lang="en-US" baseline="0" dirty="0" smtClean="0"/>
              <a:t>Follow-up for other students also funded, at lesser rate</a:t>
            </a:r>
          </a:p>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13</a:t>
            </a:fld>
            <a:endParaRPr lang="en-US"/>
          </a:p>
        </p:txBody>
      </p:sp>
    </p:spTree>
    <p:extLst>
      <p:ext uri="{BB962C8B-B14F-4D97-AF65-F5344CB8AC3E}">
        <p14:creationId xmlns:p14="http://schemas.microsoft.com/office/powerpoint/2010/main" val="333581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 must</a:t>
            </a:r>
            <a:r>
              <a:rPr lang="en-US" baseline="0" dirty="0" smtClean="0"/>
              <a:t> be explained in plan in order to be funded</a:t>
            </a:r>
          </a:p>
          <a:p>
            <a:r>
              <a:rPr lang="en-US" dirty="0" smtClean="0"/>
              <a:t>Important elements of the program plan will include how services are delivered, student equity, staffing, partnerships with exterior agencies, technology being utilized, and coordination with student success and student equity goals.</a:t>
            </a:r>
          </a:p>
          <a:p>
            <a:endParaRPr lang="en-US" dirty="0"/>
          </a:p>
        </p:txBody>
      </p:sp>
      <p:sp>
        <p:nvSpPr>
          <p:cNvPr id="4" name="Slide Number Placeholder 3"/>
          <p:cNvSpPr>
            <a:spLocks noGrp="1"/>
          </p:cNvSpPr>
          <p:nvPr>
            <p:ph type="sldNum" sz="quarter" idx="10"/>
          </p:nvPr>
        </p:nvSpPr>
        <p:spPr/>
        <p:txBody>
          <a:bodyPr/>
          <a:lstStyle/>
          <a:p>
            <a:fld id="{0E3DB1A2-6BBB-4053-9578-CBBC9856EE53}" type="slidenum">
              <a:rPr lang="en-US" smtClean="0"/>
              <a:t>14</a:t>
            </a:fld>
            <a:endParaRPr lang="en-US"/>
          </a:p>
        </p:txBody>
      </p:sp>
    </p:spTree>
    <p:extLst>
      <p:ext uri="{BB962C8B-B14F-4D97-AF65-F5344CB8AC3E}">
        <p14:creationId xmlns:p14="http://schemas.microsoft.com/office/powerpoint/2010/main" val="158866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Signatures are required from the District Chancellor, College President, Academic Senate President, Chief Student Services Officer and the Student Success and Support Program Coordinator.</a:t>
            </a:r>
          </a:p>
          <a:p>
            <a:r>
              <a:rPr lang="en-US" dirty="0" smtClean="0"/>
              <a:t>Not required to have district governing board formally approve the plan</a:t>
            </a:r>
            <a:endParaRPr lang="en-US" dirty="0"/>
          </a:p>
        </p:txBody>
      </p:sp>
      <p:sp>
        <p:nvSpPr>
          <p:cNvPr id="4" name="Slide Number Placeholder 3"/>
          <p:cNvSpPr>
            <a:spLocks noGrp="1"/>
          </p:cNvSpPr>
          <p:nvPr>
            <p:ph type="sldNum" sz="quarter" idx="10"/>
          </p:nvPr>
        </p:nvSpPr>
        <p:spPr/>
        <p:txBody>
          <a:bodyPr/>
          <a:lstStyle/>
          <a:p>
            <a:fld id="{0E3DB1A2-6BBB-4053-9578-CBBC9856EE53}" type="slidenum">
              <a:rPr lang="en-US" smtClean="0"/>
              <a:t>15</a:t>
            </a:fld>
            <a:endParaRPr lang="en-US"/>
          </a:p>
        </p:txBody>
      </p:sp>
    </p:spTree>
    <p:extLst>
      <p:ext uri="{BB962C8B-B14F-4D97-AF65-F5344CB8AC3E}">
        <p14:creationId xmlns:p14="http://schemas.microsoft.com/office/powerpoint/2010/main" val="7742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16</a:t>
            </a:fld>
            <a:endParaRPr lang="en-US"/>
          </a:p>
        </p:txBody>
      </p:sp>
    </p:spTree>
    <p:extLst>
      <p:ext uri="{BB962C8B-B14F-4D97-AF65-F5344CB8AC3E}">
        <p14:creationId xmlns:p14="http://schemas.microsoft.com/office/powerpoint/2010/main" val="1045136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Myrna Huffman</a:t>
            </a:r>
            <a:r>
              <a:rPr lang="en-US" baseline="0" dirty="0" smtClean="0"/>
              <a:t> presenting break-out session B6 at 4:00 PM in the Garden/Terrace room</a:t>
            </a:r>
          </a:p>
        </p:txBody>
      </p:sp>
      <p:sp>
        <p:nvSpPr>
          <p:cNvPr id="4" name="Slide Number Placeholder 3"/>
          <p:cNvSpPr>
            <a:spLocks noGrp="1"/>
          </p:cNvSpPr>
          <p:nvPr>
            <p:ph type="sldNum" sz="quarter" idx="10"/>
          </p:nvPr>
        </p:nvSpPr>
        <p:spPr/>
        <p:txBody>
          <a:bodyPr/>
          <a:lstStyle/>
          <a:p>
            <a:fld id="{FDB574B1-9468-4233-848C-D57F409374F3}" type="slidenum">
              <a:rPr lang="en-US" smtClean="0"/>
              <a:t>17</a:t>
            </a:fld>
            <a:endParaRPr lang="en-US"/>
          </a:p>
        </p:txBody>
      </p:sp>
    </p:spTree>
    <p:extLst>
      <p:ext uri="{BB962C8B-B14F-4D97-AF65-F5344CB8AC3E}">
        <p14:creationId xmlns:p14="http://schemas.microsoft.com/office/powerpoint/2010/main" val="85290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18</a:t>
            </a:fld>
            <a:endParaRPr lang="en-US"/>
          </a:p>
        </p:txBody>
      </p:sp>
    </p:spTree>
    <p:extLst>
      <p:ext uri="{BB962C8B-B14F-4D97-AF65-F5344CB8AC3E}">
        <p14:creationId xmlns:p14="http://schemas.microsoft.com/office/powerpoint/2010/main" val="4018785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19</a:t>
            </a:fld>
            <a:endParaRPr lang="en-US"/>
          </a:p>
        </p:txBody>
      </p:sp>
    </p:spTree>
    <p:extLst>
      <p:ext uri="{BB962C8B-B14F-4D97-AF65-F5344CB8AC3E}">
        <p14:creationId xmlns:p14="http://schemas.microsoft.com/office/powerpoint/2010/main" val="43487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a:t>
            </a:fld>
            <a:endParaRPr lang="en-US"/>
          </a:p>
        </p:txBody>
      </p:sp>
    </p:spTree>
    <p:extLst>
      <p:ext uri="{BB962C8B-B14F-4D97-AF65-F5344CB8AC3E}">
        <p14:creationId xmlns:p14="http://schemas.microsoft.com/office/powerpoint/2010/main" val="193390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20</a:t>
            </a:fld>
            <a:endParaRPr lang="en-US"/>
          </a:p>
        </p:txBody>
      </p:sp>
    </p:spTree>
    <p:extLst>
      <p:ext uri="{BB962C8B-B14F-4D97-AF65-F5344CB8AC3E}">
        <p14:creationId xmlns:p14="http://schemas.microsoft.com/office/powerpoint/2010/main" val="157807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Allocation =</a:t>
            </a:r>
            <a:r>
              <a:rPr lang="en-US" baseline="0" dirty="0" smtClean="0"/>
              <a:t> $353,982 ($40 M/113) + College’s proportional share of Orientation $6M + Assessment $6M + SEP $6M + Counseling $9M + Comprehensive SEP $21M + At-Risk Follow-up $9M + Other Follow-up $3M</a:t>
            </a:r>
          </a:p>
          <a:p>
            <a:endParaRPr lang="en-US" baseline="0" dirty="0" smtClean="0"/>
          </a:p>
        </p:txBody>
      </p:sp>
      <p:sp>
        <p:nvSpPr>
          <p:cNvPr id="4" name="Slide Number Placeholder 3"/>
          <p:cNvSpPr>
            <a:spLocks noGrp="1"/>
          </p:cNvSpPr>
          <p:nvPr>
            <p:ph type="sldNum" sz="quarter" idx="10"/>
          </p:nvPr>
        </p:nvSpPr>
        <p:spPr/>
        <p:txBody>
          <a:bodyPr/>
          <a:lstStyle/>
          <a:p>
            <a:fld id="{FDB574B1-9468-4233-848C-D57F409374F3}" type="slidenum">
              <a:rPr lang="en-US" smtClean="0"/>
              <a:t>21</a:t>
            </a:fld>
            <a:endParaRPr lang="en-US"/>
          </a:p>
        </p:txBody>
      </p:sp>
    </p:spTree>
    <p:extLst>
      <p:ext uri="{BB962C8B-B14F-4D97-AF65-F5344CB8AC3E}">
        <p14:creationId xmlns:p14="http://schemas.microsoft.com/office/powerpoint/2010/main" val="341394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22</a:t>
            </a:fld>
            <a:endParaRPr lang="en-US"/>
          </a:p>
        </p:txBody>
      </p:sp>
    </p:spTree>
    <p:extLst>
      <p:ext uri="{BB962C8B-B14F-4D97-AF65-F5344CB8AC3E}">
        <p14:creationId xmlns:p14="http://schemas.microsoft.com/office/powerpoint/2010/main" val="78880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a:t>
            </a:r>
            <a:r>
              <a:rPr lang="en-US" baseline="0" dirty="0" smtClean="0"/>
              <a:t> in place </a:t>
            </a:r>
            <a:r>
              <a:rPr lang="en-US" dirty="0" smtClean="0"/>
              <a:t>prior to implemented of Categorical Flexibility 2009-10</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23</a:t>
            </a:fld>
            <a:endParaRPr lang="en-US"/>
          </a:p>
        </p:txBody>
      </p:sp>
    </p:spTree>
    <p:extLst>
      <p:ext uri="{BB962C8B-B14F-4D97-AF65-F5344CB8AC3E}">
        <p14:creationId xmlns:p14="http://schemas.microsoft.com/office/powerpoint/2010/main" val="2874006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Disappointment that Noncredit SSSP funding was not restored</a:t>
            </a:r>
            <a:r>
              <a:rPr lang="en-US" baseline="0" dirty="0" smtClean="0"/>
              <a:t> in this year’s budget</a:t>
            </a:r>
            <a:endParaRPr lang="en-US" dirty="0" smtClean="0"/>
          </a:p>
          <a:p>
            <a:pPr marL="171450" indent="-171450">
              <a:buFont typeface="Arial" pitchFamily="34" charset="0"/>
              <a:buChar char="•"/>
            </a:pPr>
            <a:r>
              <a:rPr lang="en-US" dirty="0" smtClean="0"/>
              <a:t>Chancellor’s Office will convene noncredit work group to review program guidelines and develop new funding formula</a:t>
            </a:r>
          </a:p>
          <a:p>
            <a:pPr marL="171450" indent="-171450">
              <a:buFont typeface="Arial" pitchFamily="34" charset="0"/>
              <a:buChar char="•"/>
            </a:pPr>
            <a:r>
              <a:rPr lang="en-US" dirty="0" smtClean="0"/>
              <a:t>Need to coordinate with Adult</a:t>
            </a:r>
            <a:r>
              <a:rPr lang="en-US" baseline="0" dirty="0" smtClean="0"/>
              <a:t> Education review</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24</a:t>
            </a:fld>
            <a:endParaRPr lang="en-US"/>
          </a:p>
        </p:txBody>
      </p:sp>
    </p:spTree>
    <p:extLst>
      <p:ext uri="{BB962C8B-B14F-4D97-AF65-F5344CB8AC3E}">
        <p14:creationId xmlns:p14="http://schemas.microsoft.com/office/powerpoint/2010/main" val="2961214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Match normally has to be consistent with allowable</a:t>
            </a:r>
            <a:r>
              <a:rPr lang="en-US" baseline="0" dirty="0" smtClean="0"/>
              <a:t> program expenditures</a:t>
            </a:r>
          </a:p>
          <a:p>
            <a:pPr marL="171450" indent="-171450">
              <a:buFont typeface="Arial" pitchFamily="34" charset="0"/>
              <a:buChar char="•"/>
            </a:pPr>
            <a:r>
              <a:rPr lang="en-US" baseline="0" dirty="0" smtClean="0"/>
              <a:t>In response to situation of recovery from deep budget cuts, allowing match for A&amp;R and other expenses that were allowed under Matriculation but not under SSSP</a:t>
            </a:r>
          </a:p>
          <a:p>
            <a:pPr marL="171450" indent="-171450">
              <a:buFont typeface="Arial" pitchFamily="34" charset="0"/>
              <a:buChar char="•"/>
            </a:pPr>
            <a:r>
              <a:rPr lang="en-US" baseline="0" dirty="0" smtClean="0"/>
              <a:t>CBOs concerned, agreement to monitor</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25</a:t>
            </a:fld>
            <a:endParaRPr lang="en-US"/>
          </a:p>
        </p:txBody>
      </p:sp>
    </p:spTree>
    <p:extLst>
      <p:ext uri="{BB962C8B-B14F-4D97-AF65-F5344CB8AC3E}">
        <p14:creationId xmlns:p14="http://schemas.microsoft.com/office/powerpoint/2010/main" val="339834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26</a:t>
            </a:fld>
            <a:endParaRPr lang="en-US"/>
          </a:p>
        </p:txBody>
      </p:sp>
    </p:spTree>
    <p:extLst>
      <p:ext uri="{BB962C8B-B14F-4D97-AF65-F5344CB8AC3E}">
        <p14:creationId xmlns:p14="http://schemas.microsoft.com/office/powerpoint/2010/main" val="2089645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27</a:t>
            </a:fld>
            <a:endParaRPr lang="en-US"/>
          </a:p>
        </p:txBody>
      </p:sp>
    </p:spTree>
    <p:extLst>
      <p:ext uri="{BB962C8B-B14F-4D97-AF65-F5344CB8AC3E}">
        <p14:creationId xmlns:p14="http://schemas.microsoft.com/office/powerpoint/2010/main" val="2890933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28</a:t>
            </a:fld>
            <a:endParaRPr lang="en-US"/>
          </a:p>
        </p:txBody>
      </p:sp>
    </p:spTree>
    <p:extLst>
      <p:ext uri="{BB962C8B-B14F-4D97-AF65-F5344CB8AC3E}">
        <p14:creationId xmlns:p14="http://schemas.microsoft.com/office/powerpoint/2010/main" val="1324158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29</a:t>
            </a:fld>
            <a:endParaRPr lang="en-US"/>
          </a:p>
        </p:txBody>
      </p:sp>
    </p:spTree>
    <p:extLst>
      <p:ext uri="{BB962C8B-B14F-4D97-AF65-F5344CB8AC3E}">
        <p14:creationId xmlns:p14="http://schemas.microsoft.com/office/powerpoint/2010/main" val="33124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3</a:t>
            </a:fld>
            <a:endParaRPr lang="en-US"/>
          </a:p>
        </p:txBody>
      </p:sp>
    </p:spTree>
    <p:extLst>
      <p:ext uri="{BB962C8B-B14F-4D97-AF65-F5344CB8AC3E}">
        <p14:creationId xmlns:p14="http://schemas.microsoft.com/office/powerpoint/2010/main" val="193390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body"/>
          </p:nvPr>
        </p:nvSpPr>
        <p:spPr>
          <a:xfrm>
            <a:off x="0" y="0"/>
            <a:ext cx="363" cy="360"/>
          </a:xfrm>
          <a:prstGeom prst="rect">
            <a:avLst/>
          </a:prstGeom>
        </p:spPr>
        <p:txBody>
          <a:bodyPr lIns="90000" tIns="45000" rIns="90000" bIns="45000"/>
          <a:lstStyle/>
          <a:p>
            <a:endParaRPr/>
          </a:p>
        </p:txBody>
      </p:sp>
      <p:sp>
        <p:nvSpPr>
          <p:cNvPr id="131" name="CustomShape 2"/>
          <p:cNvSpPr/>
          <p:nvPr/>
        </p:nvSpPr>
        <p:spPr>
          <a:xfrm>
            <a:off x="0" y="0"/>
            <a:ext cx="363" cy="360"/>
          </a:xfrm>
          <a:prstGeom prst="rect">
            <a:avLst/>
          </a:prstGeom>
        </p:spPr>
        <p:txBody>
          <a:bodyPr lIns="90000" tIns="45000" rIns="90000" bIns="45000"/>
          <a:lstStyle/>
          <a:p>
            <a:fld id="{D1C12101-5141-4111-81C1-0161912191B1}" type="slidenum">
              <a:rPr lang="en-US">
                <a:solidFill>
                  <a:srgbClr val="000000"/>
                </a:solidFill>
                <a:latin typeface="Arial"/>
                <a:ea typeface="+mn-ea"/>
              </a:rPr>
              <a:t>30</a:t>
            </a:fld>
            <a:endParaRPr/>
          </a:p>
        </p:txBody>
      </p:sp>
      <p:sp>
        <p:nvSpPr>
          <p:cNvPr id="2" name="Slide Number Placeholder 1"/>
          <p:cNvSpPr>
            <a:spLocks noGrp="1"/>
          </p:cNvSpPr>
          <p:nvPr>
            <p:ph type="sldNum" sz="quarter" idx="10"/>
          </p:nvPr>
        </p:nvSpPr>
        <p:spPr/>
        <p:txBody>
          <a:bodyPr/>
          <a:lstStyle/>
          <a:p>
            <a:fld id="{FDB574B1-9468-4233-848C-D57F409374F3}"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21017151-01D1-41E1-8131-316111313161}" type="slidenum">
              <a:rPr lang="en-US" smtClean="0"/>
              <a:t>31</a:t>
            </a:fld>
            <a:endParaRPr lang="en-US"/>
          </a:p>
        </p:txBody>
      </p:sp>
    </p:spTree>
    <p:extLst>
      <p:ext uri="{BB962C8B-B14F-4D97-AF65-F5344CB8AC3E}">
        <p14:creationId xmlns:p14="http://schemas.microsoft.com/office/powerpoint/2010/main" val="3744898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body"/>
          </p:nvPr>
        </p:nvSpPr>
        <p:spPr>
          <a:xfrm>
            <a:off x="0" y="0"/>
            <a:ext cx="363" cy="360"/>
          </a:xfrm>
          <a:prstGeom prst="rect">
            <a:avLst/>
          </a:prstGeom>
        </p:spPr>
        <p:txBody>
          <a:bodyPr lIns="90000" tIns="45000" rIns="90000" bIns="45000"/>
          <a:lstStyle/>
          <a:p>
            <a:endParaRPr/>
          </a:p>
        </p:txBody>
      </p:sp>
      <p:sp>
        <p:nvSpPr>
          <p:cNvPr id="131" name="CustomShape 2"/>
          <p:cNvSpPr/>
          <p:nvPr/>
        </p:nvSpPr>
        <p:spPr>
          <a:xfrm>
            <a:off x="0" y="0"/>
            <a:ext cx="363" cy="360"/>
          </a:xfrm>
          <a:prstGeom prst="rect">
            <a:avLst/>
          </a:prstGeom>
        </p:spPr>
        <p:txBody>
          <a:bodyPr lIns="90000" tIns="45000" rIns="90000" bIns="45000"/>
          <a:lstStyle/>
          <a:p>
            <a:fld id="{D1C12101-5141-4111-81C1-0161912191B1}" type="slidenum">
              <a:rPr lang="en-US">
                <a:solidFill>
                  <a:srgbClr val="000000"/>
                </a:solidFill>
                <a:latin typeface="Arial"/>
                <a:ea typeface="+mn-ea"/>
              </a:rPr>
              <a:t>32</a:t>
            </a:fld>
            <a:endParaRPr/>
          </a:p>
        </p:txBody>
      </p:sp>
      <p:sp>
        <p:nvSpPr>
          <p:cNvPr id="2" name="Slide Number Placeholder 1"/>
          <p:cNvSpPr>
            <a:spLocks noGrp="1"/>
          </p:cNvSpPr>
          <p:nvPr>
            <p:ph type="sldNum" sz="quarter" idx="10"/>
          </p:nvPr>
        </p:nvSpPr>
        <p:spPr/>
        <p:txBody>
          <a:bodyPr/>
          <a:lstStyle/>
          <a:p>
            <a:fld id="{FDB574B1-9468-4233-848C-D57F409374F3}"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body"/>
          </p:nvPr>
        </p:nvSpPr>
        <p:spPr>
          <a:xfrm>
            <a:off x="0" y="0"/>
            <a:ext cx="363" cy="360"/>
          </a:xfrm>
          <a:prstGeom prst="rect">
            <a:avLst/>
          </a:prstGeom>
        </p:spPr>
        <p:txBody>
          <a:bodyPr lIns="90000" tIns="45000" rIns="90000" bIns="45000"/>
          <a:lstStyle/>
          <a:p>
            <a:endParaRPr/>
          </a:p>
        </p:txBody>
      </p:sp>
      <p:sp>
        <p:nvSpPr>
          <p:cNvPr id="131" name="CustomShape 2"/>
          <p:cNvSpPr/>
          <p:nvPr/>
        </p:nvSpPr>
        <p:spPr>
          <a:xfrm>
            <a:off x="0" y="0"/>
            <a:ext cx="363" cy="360"/>
          </a:xfrm>
          <a:prstGeom prst="rect">
            <a:avLst/>
          </a:prstGeom>
        </p:spPr>
        <p:txBody>
          <a:bodyPr lIns="90000" tIns="45000" rIns="90000" bIns="45000"/>
          <a:lstStyle/>
          <a:p>
            <a:fld id="{D1C12101-5141-4111-81C1-0161912191B1}" type="slidenum">
              <a:rPr lang="en-US">
                <a:solidFill>
                  <a:srgbClr val="000000"/>
                </a:solidFill>
                <a:latin typeface="Arial"/>
                <a:ea typeface="+mn-ea"/>
              </a:rPr>
              <a:t>33</a:t>
            </a:fld>
            <a:endParaRPr/>
          </a:p>
        </p:txBody>
      </p:sp>
      <p:sp>
        <p:nvSpPr>
          <p:cNvPr id="2" name="Slide Number Placeholder 1"/>
          <p:cNvSpPr>
            <a:spLocks noGrp="1"/>
          </p:cNvSpPr>
          <p:nvPr>
            <p:ph type="sldNum" sz="quarter" idx="10"/>
          </p:nvPr>
        </p:nvSpPr>
        <p:spPr/>
        <p:txBody>
          <a:bodyPr/>
          <a:lstStyle/>
          <a:p>
            <a:fld id="{FDB574B1-9468-4233-848C-D57F409374F3}"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body"/>
          </p:nvPr>
        </p:nvSpPr>
        <p:spPr>
          <a:xfrm>
            <a:off x="0" y="0"/>
            <a:ext cx="363" cy="360"/>
          </a:xfrm>
          <a:prstGeom prst="rect">
            <a:avLst/>
          </a:prstGeom>
        </p:spPr>
        <p:txBody>
          <a:bodyPr lIns="90000" tIns="45000" rIns="90000" bIns="45000"/>
          <a:lstStyle/>
          <a:p>
            <a:endParaRPr/>
          </a:p>
        </p:txBody>
      </p:sp>
      <p:sp>
        <p:nvSpPr>
          <p:cNvPr id="133" name="CustomShape 2"/>
          <p:cNvSpPr/>
          <p:nvPr/>
        </p:nvSpPr>
        <p:spPr>
          <a:xfrm>
            <a:off x="0" y="0"/>
            <a:ext cx="363" cy="360"/>
          </a:xfrm>
          <a:prstGeom prst="rect">
            <a:avLst/>
          </a:prstGeom>
        </p:spPr>
        <p:txBody>
          <a:bodyPr lIns="90000" tIns="45000" rIns="90000" bIns="45000"/>
          <a:lstStyle/>
          <a:p>
            <a:fld id="{41A10111-1141-4100-A191-9151C171A1E1}" type="slidenum">
              <a:rPr lang="en-US">
                <a:solidFill>
                  <a:srgbClr val="000000"/>
                </a:solidFill>
                <a:latin typeface="Arial"/>
                <a:ea typeface="+mn-ea"/>
              </a:rPr>
              <a:t>34</a:t>
            </a:fld>
            <a:endParaRPr/>
          </a:p>
        </p:txBody>
      </p:sp>
      <p:sp>
        <p:nvSpPr>
          <p:cNvPr id="2" name="Slide Number Placeholder 1"/>
          <p:cNvSpPr>
            <a:spLocks noGrp="1"/>
          </p:cNvSpPr>
          <p:nvPr>
            <p:ph type="sldNum" sz="quarter" idx="10"/>
          </p:nvPr>
        </p:nvSpPr>
        <p:spPr/>
        <p:txBody>
          <a:bodyPr/>
          <a:lstStyle/>
          <a:p>
            <a:fld id="{FDB574B1-9468-4233-848C-D57F409374F3}"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body"/>
          </p:nvPr>
        </p:nvSpPr>
        <p:spPr>
          <a:xfrm>
            <a:off x="0" y="0"/>
            <a:ext cx="363" cy="360"/>
          </a:xfrm>
          <a:prstGeom prst="rect">
            <a:avLst/>
          </a:prstGeom>
        </p:spPr>
        <p:txBody>
          <a:bodyPr lIns="90000" tIns="45000" rIns="90000" bIns="45000"/>
          <a:lstStyle/>
          <a:p>
            <a:endParaRPr/>
          </a:p>
        </p:txBody>
      </p:sp>
      <p:sp>
        <p:nvSpPr>
          <p:cNvPr id="133" name="CustomShape 2"/>
          <p:cNvSpPr/>
          <p:nvPr/>
        </p:nvSpPr>
        <p:spPr>
          <a:xfrm>
            <a:off x="0" y="0"/>
            <a:ext cx="363" cy="360"/>
          </a:xfrm>
          <a:prstGeom prst="rect">
            <a:avLst/>
          </a:prstGeom>
        </p:spPr>
        <p:txBody>
          <a:bodyPr lIns="90000" tIns="45000" rIns="90000" bIns="45000"/>
          <a:lstStyle/>
          <a:p>
            <a:fld id="{41A10111-1141-4100-A191-9151C171A1E1}" type="slidenum">
              <a:rPr lang="en-US">
                <a:solidFill>
                  <a:srgbClr val="000000"/>
                </a:solidFill>
                <a:latin typeface="Calibri"/>
              </a:rPr>
              <a:pPr/>
              <a:t>35</a:t>
            </a:fld>
            <a:endParaRPr>
              <a:solidFill>
                <a:prstClr val="black"/>
              </a:solidFill>
              <a:latin typeface="Calibri"/>
            </a:endParaRPr>
          </a:p>
        </p:txBody>
      </p:sp>
      <p:sp>
        <p:nvSpPr>
          <p:cNvPr id="2" name="Slide Number Placeholder 1"/>
          <p:cNvSpPr>
            <a:spLocks noGrp="1"/>
          </p:cNvSpPr>
          <p:nvPr>
            <p:ph type="sldNum" sz="quarter" idx="10"/>
          </p:nvPr>
        </p:nvSpPr>
        <p:spPr/>
        <p:txBody>
          <a:bodyPr/>
          <a:lstStyle/>
          <a:p>
            <a:fld id="{FDB574B1-9468-4233-848C-D57F409374F3}"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body"/>
          </p:nvPr>
        </p:nvSpPr>
        <p:spPr>
          <a:xfrm>
            <a:off x="0" y="0"/>
            <a:ext cx="363" cy="360"/>
          </a:xfrm>
          <a:prstGeom prst="rect">
            <a:avLst/>
          </a:prstGeom>
        </p:spPr>
        <p:txBody>
          <a:bodyPr lIns="90000" tIns="45000" rIns="90000" bIns="45000"/>
          <a:lstStyle/>
          <a:p>
            <a:endParaRPr/>
          </a:p>
        </p:txBody>
      </p:sp>
      <p:sp>
        <p:nvSpPr>
          <p:cNvPr id="133" name="CustomShape 2"/>
          <p:cNvSpPr/>
          <p:nvPr/>
        </p:nvSpPr>
        <p:spPr>
          <a:xfrm>
            <a:off x="0" y="0"/>
            <a:ext cx="363" cy="360"/>
          </a:xfrm>
          <a:prstGeom prst="rect">
            <a:avLst/>
          </a:prstGeom>
        </p:spPr>
        <p:txBody>
          <a:bodyPr lIns="90000" tIns="45000" rIns="90000" bIns="45000"/>
          <a:lstStyle/>
          <a:p>
            <a:fld id="{41A10111-1141-4100-A191-9151C171A1E1}" type="slidenum">
              <a:rPr lang="en-US">
                <a:solidFill>
                  <a:srgbClr val="000000"/>
                </a:solidFill>
                <a:latin typeface="Calibri"/>
              </a:rPr>
              <a:pPr/>
              <a:t>36</a:t>
            </a:fld>
            <a:endParaRPr>
              <a:solidFill>
                <a:prstClr val="black"/>
              </a:solidFill>
              <a:latin typeface="Calibri"/>
            </a:endParaRPr>
          </a:p>
        </p:txBody>
      </p:sp>
      <p:sp>
        <p:nvSpPr>
          <p:cNvPr id="2" name="Slide Number Placeholder 1"/>
          <p:cNvSpPr>
            <a:spLocks noGrp="1"/>
          </p:cNvSpPr>
          <p:nvPr>
            <p:ph type="sldNum" sz="quarter" idx="10"/>
          </p:nvPr>
        </p:nvSpPr>
        <p:spPr/>
        <p:txBody>
          <a:bodyPr/>
          <a:lstStyle/>
          <a:p>
            <a:fld id="{FDB574B1-9468-4233-848C-D57F409374F3}"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body"/>
          </p:nvPr>
        </p:nvSpPr>
        <p:spPr>
          <a:xfrm>
            <a:off x="0" y="0"/>
            <a:ext cx="363" cy="360"/>
          </a:xfrm>
          <a:prstGeom prst="rect">
            <a:avLst/>
          </a:prstGeom>
        </p:spPr>
        <p:txBody>
          <a:bodyPr lIns="90000" tIns="45000" rIns="90000" bIns="45000"/>
          <a:lstStyle/>
          <a:p>
            <a:endParaRPr/>
          </a:p>
        </p:txBody>
      </p:sp>
      <p:sp>
        <p:nvSpPr>
          <p:cNvPr id="133" name="CustomShape 2"/>
          <p:cNvSpPr/>
          <p:nvPr/>
        </p:nvSpPr>
        <p:spPr>
          <a:xfrm>
            <a:off x="0" y="0"/>
            <a:ext cx="363" cy="360"/>
          </a:xfrm>
          <a:prstGeom prst="rect">
            <a:avLst/>
          </a:prstGeom>
        </p:spPr>
        <p:txBody>
          <a:bodyPr lIns="90000" tIns="45000" rIns="90000" bIns="45000"/>
          <a:lstStyle/>
          <a:p>
            <a:fld id="{41A10111-1141-4100-A191-9151C171A1E1}" type="slidenum">
              <a:rPr lang="en-US">
                <a:solidFill>
                  <a:srgbClr val="000000"/>
                </a:solidFill>
                <a:latin typeface="Arial"/>
                <a:ea typeface="+mn-ea"/>
              </a:rPr>
              <a:t>37</a:t>
            </a:fld>
            <a:endParaRPr/>
          </a:p>
        </p:txBody>
      </p:sp>
      <p:sp>
        <p:nvSpPr>
          <p:cNvPr id="2" name="Slide Number Placeholder 1"/>
          <p:cNvSpPr>
            <a:spLocks noGrp="1"/>
          </p:cNvSpPr>
          <p:nvPr>
            <p:ph type="sldNum" sz="quarter" idx="10"/>
          </p:nvPr>
        </p:nvSpPr>
        <p:spPr/>
        <p:txBody>
          <a:bodyPr/>
          <a:lstStyle/>
          <a:p>
            <a:fld id="{FDB574B1-9468-4233-848C-D57F409374F3}"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38</a:t>
            </a:fld>
            <a:endParaRPr lang="en-US"/>
          </a:p>
        </p:txBody>
      </p:sp>
    </p:spTree>
    <p:extLst>
      <p:ext uri="{BB962C8B-B14F-4D97-AF65-F5344CB8AC3E}">
        <p14:creationId xmlns:p14="http://schemas.microsoft.com/office/powerpoint/2010/main" val="1974513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39</a:t>
            </a:fld>
            <a:endParaRPr lang="en-US"/>
          </a:p>
        </p:txBody>
      </p:sp>
    </p:spTree>
    <p:extLst>
      <p:ext uri="{BB962C8B-B14F-4D97-AF65-F5344CB8AC3E}">
        <p14:creationId xmlns:p14="http://schemas.microsoft.com/office/powerpoint/2010/main" val="16656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1163</a:t>
            </a:r>
            <a:endParaRPr lang="en-US" dirty="0"/>
          </a:p>
        </p:txBody>
      </p:sp>
      <p:sp>
        <p:nvSpPr>
          <p:cNvPr id="4" name="Slide Number Placeholder 3"/>
          <p:cNvSpPr>
            <a:spLocks noGrp="1"/>
          </p:cNvSpPr>
          <p:nvPr>
            <p:ph type="sldNum" sz="quarter" idx="10"/>
          </p:nvPr>
        </p:nvSpPr>
        <p:spPr/>
        <p:txBody>
          <a:bodyPr/>
          <a:lstStyle/>
          <a:p>
            <a:fld id="{6CE4D774-048B-457D-8777-4DAAE55674F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17339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40</a:t>
            </a:fld>
            <a:endParaRPr lang="en-US"/>
          </a:p>
        </p:txBody>
      </p:sp>
    </p:spTree>
    <p:extLst>
      <p:ext uri="{BB962C8B-B14F-4D97-AF65-F5344CB8AC3E}">
        <p14:creationId xmlns:p14="http://schemas.microsoft.com/office/powerpoint/2010/main" val="2410690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41</a:t>
            </a:fld>
            <a:endParaRPr lang="en-US"/>
          </a:p>
        </p:txBody>
      </p:sp>
    </p:spTree>
    <p:extLst>
      <p:ext uri="{BB962C8B-B14F-4D97-AF65-F5344CB8AC3E}">
        <p14:creationId xmlns:p14="http://schemas.microsoft.com/office/powerpoint/2010/main" val="2688091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42</a:t>
            </a:fld>
            <a:endParaRPr lang="en-US"/>
          </a:p>
        </p:txBody>
      </p:sp>
    </p:spTree>
    <p:extLst>
      <p:ext uri="{BB962C8B-B14F-4D97-AF65-F5344CB8AC3E}">
        <p14:creationId xmlns:p14="http://schemas.microsoft.com/office/powerpoint/2010/main" val="4085238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43</a:t>
            </a:fld>
            <a:endParaRPr lang="en-US"/>
          </a:p>
        </p:txBody>
      </p:sp>
    </p:spTree>
    <p:extLst>
      <p:ext uri="{BB962C8B-B14F-4D97-AF65-F5344CB8AC3E}">
        <p14:creationId xmlns:p14="http://schemas.microsoft.com/office/powerpoint/2010/main" val="801449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44</a:t>
            </a:fld>
            <a:endParaRPr lang="en-US"/>
          </a:p>
        </p:txBody>
      </p:sp>
    </p:spTree>
    <p:extLst>
      <p:ext uri="{BB962C8B-B14F-4D97-AF65-F5344CB8AC3E}">
        <p14:creationId xmlns:p14="http://schemas.microsoft.com/office/powerpoint/2010/main" val="102144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45</a:t>
            </a:fld>
            <a:endParaRPr lang="en-US"/>
          </a:p>
        </p:txBody>
      </p:sp>
    </p:spTree>
    <p:extLst>
      <p:ext uri="{BB962C8B-B14F-4D97-AF65-F5344CB8AC3E}">
        <p14:creationId xmlns:p14="http://schemas.microsoft.com/office/powerpoint/2010/main" val="1344837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46</a:t>
            </a:fld>
            <a:endParaRPr lang="en-US"/>
          </a:p>
        </p:txBody>
      </p:sp>
    </p:spTree>
    <p:extLst>
      <p:ext uri="{BB962C8B-B14F-4D97-AF65-F5344CB8AC3E}">
        <p14:creationId xmlns:p14="http://schemas.microsoft.com/office/powerpoint/2010/main" val="1856784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47</a:t>
            </a:fld>
            <a:endParaRPr lang="en-US"/>
          </a:p>
        </p:txBody>
      </p:sp>
    </p:spTree>
    <p:extLst>
      <p:ext uri="{BB962C8B-B14F-4D97-AF65-F5344CB8AC3E}">
        <p14:creationId xmlns:p14="http://schemas.microsoft.com/office/powerpoint/2010/main" val="848224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48</a:t>
            </a:fld>
            <a:endParaRPr lang="en-US"/>
          </a:p>
        </p:txBody>
      </p:sp>
    </p:spTree>
    <p:extLst>
      <p:ext uri="{BB962C8B-B14F-4D97-AF65-F5344CB8AC3E}">
        <p14:creationId xmlns:p14="http://schemas.microsoft.com/office/powerpoint/2010/main" val="3122390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49</a:t>
            </a:fld>
            <a:endParaRPr lang="en-US"/>
          </a:p>
        </p:txBody>
      </p:sp>
    </p:spTree>
    <p:extLst>
      <p:ext uri="{BB962C8B-B14F-4D97-AF65-F5344CB8AC3E}">
        <p14:creationId xmlns:p14="http://schemas.microsoft.com/office/powerpoint/2010/main" val="49722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 Alan Lowenthal</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5</a:t>
            </a:fld>
            <a:endParaRPr lang="en-US"/>
          </a:p>
        </p:txBody>
      </p:sp>
    </p:spTree>
    <p:extLst>
      <p:ext uri="{BB962C8B-B14F-4D97-AF65-F5344CB8AC3E}">
        <p14:creationId xmlns:p14="http://schemas.microsoft.com/office/powerpoint/2010/main" val="1625674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50</a:t>
            </a:fld>
            <a:endParaRPr lang="en-US"/>
          </a:p>
        </p:txBody>
      </p:sp>
    </p:spTree>
    <p:extLst>
      <p:ext uri="{BB962C8B-B14F-4D97-AF65-F5344CB8AC3E}">
        <p14:creationId xmlns:p14="http://schemas.microsoft.com/office/powerpoint/2010/main" val="26359483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51</a:t>
            </a:fld>
            <a:endParaRPr lang="en-US"/>
          </a:p>
        </p:txBody>
      </p:sp>
    </p:spTree>
    <p:extLst>
      <p:ext uri="{BB962C8B-B14F-4D97-AF65-F5344CB8AC3E}">
        <p14:creationId xmlns:p14="http://schemas.microsoft.com/office/powerpoint/2010/main" val="604424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52</a:t>
            </a:fld>
            <a:endParaRPr lang="en-US"/>
          </a:p>
        </p:txBody>
      </p:sp>
    </p:spTree>
    <p:extLst>
      <p:ext uri="{BB962C8B-B14F-4D97-AF65-F5344CB8AC3E}">
        <p14:creationId xmlns:p14="http://schemas.microsoft.com/office/powerpoint/2010/main" val="708368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53</a:t>
            </a:fld>
            <a:endParaRPr lang="en-US"/>
          </a:p>
        </p:txBody>
      </p:sp>
    </p:spTree>
    <p:extLst>
      <p:ext uri="{BB962C8B-B14F-4D97-AF65-F5344CB8AC3E}">
        <p14:creationId xmlns:p14="http://schemas.microsoft.com/office/powerpoint/2010/main" val="3955216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54</a:t>
            </a:fld>
            <a:endParaRPr lang="en-US"/>
          </a:p>
        </p:txBody>
      </p:sp>
    </p:spTree>
    <p:extLst>
      <p:ext uri="{BB962C8B-B14F-4D97-AF65-F5344CB8AC3E}">
        <p14:creationId xmlns:p14="http://schemas.microsoft.com/office/powerpoint/2010/main" val="3843567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55</a:t>
            </a:fld>
            <a:endParaRPr lang="en-US"/>
          </a:p>
        </p:txBody>
      </p:sp>
    </p:spTree>
    <p:extLst>
      <p:ext uri="{BB962C8B-B14F-4D97-AF65-F5344CB8AC3E}">
        <p14:creationId xmlns:p14="http://schemas.microsoft.com/office/powerpoint/2010/main" val="2961495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56</a:t>
            </a:fld>
            <a:endParaRPr lang="en-US"/>
          </a:p>
        </p:txBody>
      </p:sp>
    </p:spTree>
    <p:extLst>
      <p:ext uri="{BB962C8B-B14F-4D97-AF65-F5344CB8AC3E}">
        <p14:creationId xmlns:p14="http://schemas.microsoft.com/office/powerpoint/2010/main" val="412018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6</a:t>
            </a:fld>
            <a:endParaRPr lang="en-US"/>
          </a:p>
        </p:txBody>
      </p:sp>
    </p:spTree>
    <p:extLst>
      <p:ext uri="{BB962C8B-B14F-4D97-AF65-F5344CB8AC3E}">
        <p14:creationId xmlns:p14="http://schemas.microsoft.com/office/powerpoint/2010/main" val="382733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resources on core services</a:t>
            </a:r>
          </a:p>
          <a:p>
            <a:endParaRPr lang="en-US" dirty="0" smtClean="0"/>
          </a:p>
          <a:p>
            <a:r>
              <a:rPr lang="en-US" dirty="0" smtClean="0"/>
              <a:t>Incentives provided through priority registration and course registration</a:t>
            </a:r>
          </a:p>
          <a:p>
            <a:endParaRPr lang="en-US" dirty="0" smtClean="0"/>
          </a:p>
          <a:p>
            <a:r>
              <a:rPr lang="en-US" dirty="0" smtClean="0"/>
              <a:t>Directly address equity &amp; achievement gap issues: </a:t>
            </a:r>
          </a:p>
          <a:p>
            <a:r>
              <a:rPr lang="en-US" dirty="0" smtClean="0"/>
              <a:t>Scorecard &amp; Student Equity Planning</a:t>
            </a:r>
          </a:p>
          <a:p>
            <a:r>
              <a:rPr lang="en-US" dirty="0" smtClean="0"/>
              <a:t>Accreditation and Program Review</a:t>
            </a:r>
          </a:p>
          <a:p>
            <a:endParaRPr lang="en-US" dirty="0" smtClean="0"/>
          </a:p>
          <a:p>
            <a:r>
              <a:rPr lang="en-US" dirty="0" smtClean="0"/>
              <a:t>Incentivize colleges to put resources</a:t>
            </a:r>
            <a:r>
              <a:rPr lang="en-US" baseline="0" dirty="0" smtClean="0"/>
              <a:t> where research shows impact on success</a:t>
            </a:r>
          </a:p>
          <a:p>
            <a:r>
              <a:rPr lang="en-US" baseline="0" dirty="0" smtClean="0"/>
              <a:t>In the process make data reporting valuable</a:t>
            </a:r>
            <a:endParaRPr lang="en-US" dirty="0" smtClean="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8243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Premise of</a:t>
            </a:r>
            <a:r>
              <a:rPr lang="en-US" baseline="0" dirty="0" smtClean="0"/>
              <a:t> </a:t>
            </a:r>
            <a:r>
              <a:rPr lang="en-US" dirty="0" smtClean="0"/>
              <a:t>SB 1456</a:t>
            </a:r>
          </a:p>
          <a:p>
            <a:endParaRPr lang="en-US" baseline="0" dirty="0" smtClean="0"/>
          </a:p>
          <a:p>
            <a:r>
              <a:rPr lang="en-US" b="1" dirty="0" smtClean="0"/>
              <a:t>Student Responsibilities:</a:t>
            </a:r>
            <a:r>
              <a:rPr lang="en-US" baseline="0" dirty="0" smtClean="0"/>
              <a:t>  </a:t>
            </a:r>
            <a:r>
              <a:rPr lang="en-US" dirty="0" smtClean="0"/>
              <a:t>All students shall be required to: identify an education and career goal; diligently engage in course activities and complete assigned coursework; and complete courses and maintain progress toward an education goal and completing a course of study. </a:t>
            </a:r>
          </a:p>
          <a:p>
            <a:endParaRPr lang="en-US" dirty="0" smtClean="0"/>
          </a:p>
          <a:p>
            <a:r>
              <a:rPr lang="en-US" b="1" dirty="0" smtClean="0"/>
              <a:t>College’s Responsibilities:  </a:t>
            </a:r>
            <a:r>
              <a:rPr lang="en-US" dirty="0" smtClean="0"/>
              <a:t>By Spring 2015, initial</a:t>
            </a:r>
            <a:r>
              <a:rPr lang="en-US" baseline="0" dirty="0" smtClean="0"/>
              <a:t> implementation of core services for 1</a:t>
            </a:r>
            <a:r>
              <a:rPr lang="en-US" baseline="30000" dirty="0" smtClean="0"/>
              <a:t>st</a:t>
            </a:r>
            <a:r>
              <a:rPr lang="en-US" baseline="0" dirty="0" smtClean="0"/>
              <a:t>-time students</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55521</a:t>
            </a:r>
          </a:p>
          <a:p>
            <a:pPr marL="171450" indent="-171450">
              <a:buFont typeface="Arial" pitchFamily="34" charset="0"/>
              <a:buChar char="•"/>
            </a:pPr>
            <a:r>
              <a:rPr lang="en-US" dirty="0" smtClean="0"/>
              <a:t>Academic expectations and standards</a:t>
            </a:r>
          </a:p>
          <a:p>
            <a:pPr marL="171450" indent="-171450">
              <a:buFont typeface="Arial" pitchFamily="34" charset="0"/>
              <a:buChar char="•"/>
            </a:pPr>
            <a:r>
              <a:rPr lang="en-US" dirty="0" smtClean="0"/>
              <a:t>Requirements to maintain</a:t>
            </a:r>
            <a:r>
              <a:rPr lang="en-US" baseline="0" dirty="0" smtClean="0"/>
              <a:t> priority registration and BOG Fee Waiver eligibility</a:t>
            </a:r>
          </a:p>
          <a:p>
            <a:pPr marL="171450" indent="-171450">
              <a:buFont typeface="Arial" pitchFamily="34" charset="0"/>
              <a:buChar char="•"/>
            </a:pPr>
            <a:r>
              <a:rPr lang="en-US" baseline="0" dirty="0" smtClean="0"/>
              <a:t>Process to challenge prerequisites and co-requisites</a:t>
            </a:r>
          </a:p>
          <a:p>
            <a:pPr marL="171450" indent="-171450">
              <a:buFont typeface="Arial" pitchFamily="34" charset="0"/>
              <a:buChar char="•"/>
            </a:pPr>
            <a:r>
              <a:rPr lang="en-US" baseline="0" dirty="0" smtClean="0"/>
              <a:t>Academic calendar</a:t>
            </a:r>
          </a:p>
          <a:p>
            <a:pPr marL="171450" indent="-171450">
              <a:buFont typeface="Arial" pitchFamily="34" charset="0"/>
              <a:buChar char="•"/>
            </a:pPr>
            <a:r>
              <a:rPr lang="en-US" baseline="0" dirty="0" smtClean="0"/>
              <a:t>Fees</a:t>
            </a:r>
          </a:p>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0102DA-0D20-4762-B764-299F3727C398}" type="datetime1">
              <a:rPr lang="en-US" smtClean="0"/>
              <a:t>9/22/2013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18116533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9A468A8-20C4-4CF0-82F3-79812B058066}" type="datetime1">
              <a:rPr lang="en-US" smtClean="0">
                <a:solidFill>
                  <a:prstClr val="black"/>
                </a:solidFill>
              </a:rPr>
              <a:t>9/22/2013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287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9D3FE5B-B592-4EC6-BED4-52430CD6C1D3}" type="datetime1">
              <a:rPr lang="en-US" smtClean="0">
                <a:solidFill>
                  <a:prstClr val="black"/>
                </a:solidFill>
              </a:rPr>
              <a:t>9/22/2013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692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79AF01-E199-4C01-AEB7-A0B2F268B1DD}" type="datetime1">
              <a:rPr lang="en-US" smtClean="0">
                <a:solidFill>
                  <a:prstClr val="black"/>
                </a:solidFill>
              </a:rPr>
              <a:t>9/22/2013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433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3B0A5C-3682-4F94-81C3-910024EDF7AD}" type="datetime1">
              <a:rPr lang="en-US" smtClean="0">
                <a:solidFill>
                  <a:prstClr val="black"/>
                </a:solidFill>
              </a:rPr>
              <a:t>9/22/2013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9084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D94A81-8F7D-4403-B479-A69FB484A324}" type="datetime1">
              <a:rPr lang="en-US" smtClean="0">
                <a:solidFill>
                  <a:prstClr val="black"/>
                </a:solidFill>
              </a:rPr>
              <a:t>9/22/2013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7874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8F47C5-9034-4DBD-AE15-0F3665E4B3AD}" type="datetime1">
              <a:rPr lang="en-US" smtClean="0">
                <a:solidFill>
                  <a:prstClr val="black"/>
                </a:solidFill>
              </a:rPr>
              <a:t>9/22/2013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1696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1604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6E599F-6E7F-4702-9B31-C4D38B35F6E6}"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35A1B-B6C4-4CDD-9FFB-1D16032B5B4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79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032D0-3CC3-42FB-873C-12C102FF73B8}"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35A1B-B6C4-4CDD-9FFB-1D16032B5B4B}" type="slidenum">
              <a:rPr lang="en-US" smtClean="0"/>
              <a:pPr/>
              <a:t>‹#›</a:t>
            </a:fld>
            <a:endParaRPr lang="en-US"/>
          </a:p>
        </p:txBody>
      </p:sp>
    </p:spTree>
    <p:extLst>
      <p:ext uri="{BB962C8B-B14F-4D97-AF65-F5344CB8AC3E}">
        <p14:creationId xmlns:p14="http://schemas.microsoft.com/office/powerpoint/2010/main" val="962537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6EDB5-4630-4816-A02D-6590E77F4710}"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35A1B-B6C4-4CDD-9FFB-1D16032B5B4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35948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720CB9-7602-440D-95CA-6D0F5FD8FD43}" type="datetime1">
              <a:rPr lang="en-US" smtClean="0"/>
              <a:t>9/22/2013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42218458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5B129-6CBF-487B-953B-DE1A9BB75D39}" type="datetime1">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35A1B-B6C4-4CDD-9FFB-1D16032B5B4B}" type="slidenum">
              <a:rPr lang="en-US" smtClean="0"/>
              <a:pPr/>
              <a:t>‹#›</a:t>
            </a:fld>
            <a:endParaRPr lang="en-US"/>
          </a:p>
        </p:txBody>
      </p:sp>
    </p:spTree>
    <p:extLst>
      <p:ext uri="{BB962C8B-B14F-4D97-AF65-F5344CB8AC3E}">
        <p14:creationId xmlns:p14="http://schemas.microsoft.com/office/powerpoint/2010/main" val="300433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7DEDB9-5A7D-478C-8AE4-E159E9127E2C}" type="datetime1">
              <a:rPr lang="en-US" smtClean="0"/>
              <a:t>9/22/2013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35A1B-B6C4-4CDD-9FFB-1D16032B5B4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9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EF5A8-D888-4FEC-B1A5-8030B47FF5E4}" type="datetime1">
              <a:rPr lang="en-US" smtClean="0"/>
              <a:t>9/22/2013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35A1B-B6C4-4CDD-9FFB-1D16032B5B4B}" type="slidenum">
              <a:rPr lang="en-US" smtClean="0"/>
              <a:pPr/>
              <a:t>‹#›</a:t>
            </a:fld>
            <a:endParaRPr lang="en-US"/>
          </a:p>
        </p:txBody>
      </p:sp>
    </p:spTree>
    <p:extLst>
      <p:ext uri="{BB962C8B-B14F-4D97-AF65-F5344CB8AC3E}">
        <p14:creationId xmlns:p14="http://schemas.microsoft.com/office/powerpoint/2010/main" val="1546725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D1A4E-A1DB-4730-9316-6B2423AC9008}" type="datetime1">
              <a:rPr lang="en-US" smtClean="0"/>
              <a:t>9/22/2013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35A1B-B6C4-4CDD-9FFB-1D16032B5B4B}" type="slidenum">
              <a:rPr lang="en-US" smtClean="0"/>
              <a:pPr/>
              <a:t>‹#›</a:t>
            </a:fld>
            <a:endParaRPr lang="en-US"/>
          </a:p>
        </p:txBody>
      </p:sp>
    </p:spTree>
    <p:extLst>
      <p:ext uri="{BB962C8B-B14F-4D97-AF65-F5344CB8AC3E}">
        <p14:creationId xmlns:p14="http://schemas.microsoft.com/office/powerpoint/2010/main" val="1977184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7A92F-4C43-49F6-BD1D-FE41FDF212A2}" type="datetime1">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35A1B-B6C4-4CDD-9FFB-1D16032B5B4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90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8EDE9-5E67-400C-A884-1A4C84A73C58}" type="datetime1">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35A1B-B6C4-4CDD-9FFB-1D16032B5B4B}" type="slidenum">
              <a:rPr lang="en-US" smtClean="0"/>
              <a:pPr/>
              <a:t>‹#›</a:t>
            </a:fld>
            <a:endParaRPr lang="en-US"/>
          </a:p>
        </p:txBody>
      </p:sp>
    </p:spTree>
    <p:extLst>
      <p:ext uri="{BB962C8B-B14F-4D97-AF65-F5344CB8AC3E}">
        <p14:creationId xmlns:p14="http://schemas.microsoft.com/office/powerpoint/2010/main" val="559371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98D39-AC2D-4ACC-AE1A-CD6CA4EDADDE}"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35A1B-B6C4-4CDD-9FFB-1D16032B5B4B}" type="slidenum">
              <a:rPr lang="en-US" smtClean="0"/>
              <a:pPr/>
              <a:t>‹#›</a:t>
            </a:fld>
            <a:endParaRPr lang="en-US"/>
          </a:p>
        </p:txBody>
      </p:sp>
    </p:spTree>
    <p:extLst>
      <p:ext uri="{BB962C8B-B14F-4D97-AF65-F5344CB8AC3E}">
        <p14:creationId xmlns:p14="http://schemas.microsoft.com/office/powerpoint/2010/main" val="653362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DB3DA6-5182-4A8E-9358-E1D6F262FD40}"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35A1B-B6C4-4CDD-9FFB-1D16032B5B4B}" type="slidenum">
              <a:rPr lang="en-US" smtClean="0"/>
              <a:pPr/>
              <a:t>‹#›</a:t>
            </a:fld>
            <a:endParaRPr lang="en-US"/>
          </a:p>
        </p:txBody>
      </p:sp>
    </p:spTree>
    <p:extLst>
      <p:ext uri="{BB962C8B-B14F-4D97-AF65-F5344CB8AC3E}">
        <p14:creationId xmlns:p14="http://schemas.microsoft.com/office/powerpoint/2010/main" val="1023072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2DC9DD-D064-49FF-9A1E-2099C72F4E3D}" type="datetime1">
              <a:rPr lang="en-US" smtClean="0">
                <a:solidFill>
                  <a:prstClr val="black">
                    <a:tint val="75000"/>
                  </a:prstClr>
                </a:solidFill>
              </a:rPr>
              <a:t>9/22/2013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792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C0027-DC1C-4E11-8E28-228075B1F154}" type="datetime1">
              <a:rPr lang="en-US" smtClean="0">
                <a:solidFill>
                  <a:prstClr val="black">
                    <a:tint val="75000"/>
                  </a:prstClr>
                </a:solidFill>
              </a:rPr>
              <a:t>9/22/2013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4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5D9C83-1AB9-4A16-AFF2-F56D9F970532}" type="datetime1">
              <a:rPr lang="en-US" smtClean="0"/>
              <a:t>9/22/2013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23417296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BE2FA-EE0A-4745-928B-3039726E6824}" type="datetime1">
              <a:rPr lang="en-US" smtClean="0">
                <a:solidFill>
                  <a:prstClr val="black">
                    <a:tint val="75000"/>
                  </a:prstClr>
                </a:solidFill>
              </a:rPr>
              <a:t>9/22/2013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265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D966B9-38BB-4F99-8759-628AF898F5FE}" type="datetime1">
              <a:rPr lang="en-US" smtClean="0">
                <a:solidFill>
                  <a:prstClr val="black">
                    <a:tint val="75000"/>
                  </a:prstClr>
                </a:solidFill>
              </a:rPr>
              <a:t>9/22/2013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64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441A1-1183-4C22-84EE-02AAEFF371A8}" type="datetime1">
              <a:rPr lang="en-US" smtClean="0">
                <a:solidFill>
                  <a:prstClr val="black">
                    <a:tint val="75000"/>
                  </a:prstClr>
                </a:solidFill>
              </a:rPr>
              <a:t>9/22/2013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726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61D8C0-4408-4884-8234-D7F9F54A1C91}" type="datetime1">
              <a:rPr lang="en-US" smtClean="0">
                <a:solidFill>
                  <a:prstClr val="black">
                    <a:tint val="75000"/>
                  </a:prstClr>
                </a:solidFill>
              </a:rPr>
              <a:t>9/22/2013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4708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0" y="0"/>
            <a:ext cx="9147629" cy="686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8FDABB17-5BF6-44AC-BDE1-489BA8D0A477}" type="datetime1">
              <a:rPr lang="en-US" smtClean="0">
                <a:solidFill>
                  <a:prstClr val="black">
                    <a:tint val="75000"/>
                  </a:prstClr>
                </a:solidFill>
              </a:rPr>
              <a:t>9/22/2013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17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0" y="0"/>
            <a:ext cx="9147629" cy="686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FE794-2612-4655-B0A9-509AB0CC0523}" type="datetime1">
              <a:rPr lang="en-US" smtClean="0">
                <a:solidFill>
                  <a:prstClr val="black">
                    <a:tint val="75000"/>
                  </a:prstClr>
                </a:solidFill>
              </a:rPr>
              <a:t>9/22/2013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5490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92-4042-412B-9AF3-6A23207DDA70}" type="datetime1">
              <a:rPr lang="en-US" smtClean="0">
                <a:solidFill>
                  <a:prstClr val="black">
                    <a:tint val="75000"/>
                  </a:prstClr>
                </a:solidFill>
              </a:rPr>
              <a:t>9/22/2013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684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99E02-FFAA-4FD8-ABC8-BAC4EB217F34}" type="datetime1">
              <a:rPr lang="en-US" smtClean="0">
                <a:solidFill>
                  <a:prstClr val="black">
                    <a:tint val="75000"/>
                  </a:prstClr>
                </a:solidFill>
              </a:rPr>
              <a:t>9/22/2013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17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7E1D0-C960-45F9-B9E6-D7551E1A7183}" type="datetime1">
              <a:rPr lang="en-US" smtClean="0">
                <a:solidFill>
                  <a:prstClr val="black">
                    <a:tint val="75000"/>
                  </a:prstClr>
                </a:solidFill>
              </a:rPr>
              <a:t>9/22/2013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16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48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7543800" cy="533400"/>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0" y="2133600"/>
            <a:ext cx="7391400" cy="3276600"/>
          </a:xfrm>
        </p:spPr>
        <p:txBody>
          <a:bodyPr>
            <a:noAutofit/>
          </a:bodyPr>
          <a:lstStyle>
            <a:lvl1pPr>
              <a:defRPr sz="2100" baseline="0">
                <a:solidFill>
                  <a:schemeClr val="bg1">
                    <a:lumMod val="85000"/>
                  </a:schemeClr>
                </a:solidFill>
              </a:defRPr>
            </a:lvl1pPr>
            <a:lvl2pPr>
              <a:defRPr sz="2100" baseline="0">
                <a:solidFill>
                  <a:schemeClr val="bg1">
                    <a:lumMod val="85000"/>
                  </a:schemeClr>
                </a:solidFill>
              </a:defRPr>
            </a:lvl2pPr>
            <a:lvl3pPr>
              <a:defRPr sz="2100" baseline="0">
                <a:solidFill>
                  <a:schemeClr val="bg1">
                    <a:lumMod val="85000"/>
                  </a:schemeClr>
                </a:solidFill>
              </a:defRPr>
            </a:lvl3pPr>
            <a:lvl4pPr>
              <a:defRPr sz="2100" baseline="0">
                <a:solidFill>
                  <a:schemeClr val="bg1">
                    <a:lumMod val="85000"/>
                  </a:schemeClr>
                </a:solidFill>
              </a:defRPr>
            </a:lvl4pPr>
            <a:lvl5pPr>
              <a:defRPr sz="2100" baseline="0">
                <a:solidFill>
                  <a:schemeClr val="bg1">
                    <a:lumMod val="8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p:nvPr>
        </p:nvSpPr>
        <p:spPr>
          <a:xfrm>
            <a:off x="1143000" y="1711325"/>
            <a:ext cx="7467600" cy="422275"/>
          </a:xfrm>
        </p:spPr>
        <p:txBody>
          <a:bodyPr anchor="ctr" anchorCtr="0">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401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055B7F-2D00-43BB-84E4-A8E189CB387A}" type="datetime1">
              <a:rPr lang="en-US" smtClean="0">
                <a:solidFill>
                  <a:prstClr val="black"/>
                </a:solidFill>
              </a:rPr>
              <a:t>9/22/2013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515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D86ACF-A21E-4AF8-AEED-8E0A24533D69}" type="datetime1">
              <a:rPr lang="en-US" smtClean="0">
                <a:solidFill>
                  <a:prstClr val="black"/>
                </a:solidFill>
              </a:rPr>
              <a:t>9/22/2013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469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E63812-AB3B-4DF3-8AE0-4C2480F5D5E6}" type="datetime1">
              <a:rPr lang="en-US" smtClean="0">
                <a:solidFill>
                  <a:prstClr val="black"/>
                </a:solidFill>
              </a:rPr>
              <a:t>9/22/2013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3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04DB6C-EA64-4A36-B9E3-AB51F314115C}" type="datetime1">
              <a:rPr lang="en-US" smtClean="0">
                <a:solidFill>
                  <a:prstClr val="black"/>
                </a:solidFill>
              </a:rPr>
              <a:t>9/22/2013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F79191-C8F7-4283-BCAE-8FC1B32E8F6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0970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595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6" r:id="rId4"/>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1143000" y="2290464"/>
            <a:ext cx="7086600" cy="31197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6"/>
          <p:cNvSpPr>
            <a:spLocks noGrp="1"/>
          </p:cNvSpPr>
          <p:nvPr>
            <p:ph type="title"/>
          </p:nvPr>
        </p:nvSpPr>
        <p:spPr>
          <a:xfrm>
            <a:off x="1143000" y="1219199"/>
            <a:ext cx="73914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40911096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sldNum="0"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1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1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1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1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1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B5C5F9E-7AD3-4CA7-B13B-B487E862AD47}" type="datetime1">
              <a:rPr lang="en-US" smtClean="0"/>
              <a:t>9/22/2013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E035A1B-B6C4-4CDD-9FFB-1D16032B5B4B}" type="slidenum">
              <a:rPr lang="en-US" smtClean="0"/>
              <a:pPr/>
              <a:t>‹#›</a:t>
            </a:fld>
            <a:endParaRPr lang="en-US"/>
          </a:p>
        </p:txBody>
      </p:sp>
    </p:spTree>
    <p:extLst>
      <p:ext uri="{BB962C8B-B14F-4D97-AF65-F5344CB8AC3E}">
        <p14:creationId xmlns:p14="http://schemas.microsoft.com/office/powerpoint/2010/main" val="6377673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16579-5287-4B69-B9E8-EB8B191EC833}" type="datetime1">
              <a:rPr lang="en-US" smtClean="0">
                <a:solidFill>
                  <a:prstClr val="black">
                    <a:tint val="75000"/>
                  </a:prstClr>
                </a:solidFill>
              </a:rPr>
              <a:t>9/22/2013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F5C40-D6FF-4860-9752-84D5705906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50042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asccc.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http://datamart.cccco.edu/" TargetMode="External"/><Relationship Id="rId4" Type="http://schemas.openxmlformats.org/officeDocument/2006/relationships/hyperlink" Target="http://scorecard.cccco.ed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bedwards@cccco.edu"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ortiz\AppData\Local\Microsoft\Windows\Temporary Internet Files\Content.Outlook\LBKB2L50\224.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5659" y="0"/>
            <a:ext cx="8739754" cy="63941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22663" y="274638"/>
            <a:ext cx="8564137" cy="896240"/>
          </a:xfrm>
        </p:spPr>
        <p:txBody>
          <a:bodyPr>
            <a:normAutofit fontScale="90000"/>
          </a:bodyPr>
          <a:lstStyle/>
          <a:p>
            <a:pPr marL="166688" algn="l"/>
            <a:r>
              <a:rPr lang="en-US" sz="4000" b="1" dirty="0" smtClean="0">
                <a:solidFill>
                  <a:schemeClr val="tx2"/>
                </a:solidFill>
              </a:rPr>
              <a:t/>
            </a:r>
            <a:br>
              <a:rPr lang="en-US" sz="4000" b="1" dirty="0" smtClean="0">
                <a:solidFill>
                  <a:schemeClr val="tx2"/>
                </a:solidFill>
              </a:rPr>
            </a:br>
            <a:r>
              <a:rPr lang="en-US" sz="4000" b="1" dirty="0">
                <a:solidFill>
                  <a:schemeClr val="tx2"/>
                </a:solidFill>
              </a:rPr>
              <a:t/>
            </a:r>
            <a:br>
              <a:rPr lang="en-US" sz="4000" b="1" dirty="0">
                <a:solidFill>
                  <a:schemeClr val="tx2"/>
                </a:solidFill>
              </a:rPr>
            </a:br>
            <a:r>
              <a:rPr lang="en-US" sz="4000" b="1" dirty="0" smtClean="0">
                <a:solidFill>
                  <a:schemeClr val="tx2"/>
                </a:solidFill>
              </a:rPr>
              <a:t/>
            </a:r>
            <a:br>
              <a:rPr lang="en-US" sz="4000" b="1" dirty="0" smtClean="0">
                <a:solidFill>
                  <a:schemeClr val="tx2"/>
                </a:solidFill>
              </a:rPr>
            </a:br>
            <a:r>
              <a:rPr lang="en-US" sz="4000" b="1" dirty="0">
                <a:solidFill>
                  <a:schemeClr val="tx2"/>
                </a:solidFill>
              </a:rPr>
              <a:t/>
            </a:r>
            <a:br>
              <a:rPr lang="en-US" sz="4000" b="1" dirty="0">
                <a:solidFill>
                  <a:schemeClr val="tx2"/>
                </a:solidFill>
              </a:rPr>
            </a:br>
            <a:r>
              <a:rPr lang="en-US" sz="4000" b="1" dirty="0" smtClean="0">
                <a:solidFill>
                  <a:schemeClr val="tx2"/>
                </a:solidFill>
              </a:rPr>
              <a:t/>
            </a:r>
            <a:br>
              <a:rPr lang="en-US" sz="4000" b="1" dirty="0" smtClean="0">
                <a:solidFill>
                  <a:schemeClr val="tx2"/>
                </a:solidFill>
              </a:rPr>
            </a:br>
            <a:r>
              <a:rPr lang="en-US" sz="4000" b="1" dirty="0">
                <a:solidFill>
                  <a:schemeClr val="tx2"/>
                </a:solidFill>
              </a:rPr>
              <a:t/>
            </a:r>
            <a:br>
              <a:rPr lang="en-US" sz="4000" b="1" dirty="0">
                <a:solidFill>
                  <a:schemeClr val="tx2"/>
                </a:solidFill>
              </a:rPr>
            </a:br>
            <a:endParaRPr lang="en-US" sz="4000" dirty="0"/>
          </a:p>
        </p:txBody>
      </p:sp>
      <p:sp>
        <p:nvSpPr>
          <p:cNvPr id="8" name="Content Placeholder 7"/>
          <p:cNvSpPr>
            <a:spLocks noGrp="1"/>
          </p:cNvSpPr>
          <p:nvPr>
            <p:ph idx="1"/>
          </p:nvPr>
        </p:nvSpPr>
        <p:spPr>
          <a:xfrm>
            <a:off x="787188" y="1797294"/>
            <a:ext cx="7676984" cy="3681162"/>
          </a:xfrm>
        </p:spPr>
        <p:txBody>
          <a:bodyPr>
            <a:normAutofit fontScale="92500"/>
          </a:bodyPr>
          <a:lstStyle/>
          <a:p>
            <a:pPr marL="0" indent="0" algn="ctr">
              <a:buNone/>
            </a:pPr>
            <a:endParaRPr lang="en-US" sz="4000" b="1" dirty="0" smtClean="0">
              <a:solidFill>
                <a:schemeClr val="tx2"/>
              </a:solidFill>
            </a:endParaRPr>
          </a:p>
          <a:p>
            <a:pPr marL="0" indent="0" algn="ctr">
              <a:buNone/>
            </a:pPr>
            <a:r>
              <a:rPr lang="en-US" sz="4000" b="1" dirty="0" smtClean="0">
                <a:solidFill>
                  <a:schemeClr val="tx2"/>
                </a:solidFill>
              </a:rPr>
              <a:t>Student </a:t>
            </a:r>
            <a:r>
              <a:rPr lang="en-US" sz="4000" b="1" dirty="0">
                <a:solidFill>
                  <a:schemeClr val="tx2"/>
                </a:solidFill>
              </a:rPr>
              <a:t>Success and Support Program</a:t>
            </a:r>
            <a:endParaRPr lang="en-US" sz="4000" b="1" dirty="0" smtClean="0">
              <a:solidFill>
                <a:schemeClr val="tx2"/>
              </a:solidFill>
            </a:endParaRPr>
          </a:p>
          <a:p>
            <a:pPr marL="0" indent="0" algn="ctr">
              <a:spcBef>
                <a:spcPts val="0"/>
              </a:spcBef>
              <a:buNone/>
            </a:pPr>
            <a:r>
              <a:rPr lang="en-US" sz="4800" b="1" dirty="0" smtClean="0">
                <a:solidFill>
                  <a:schemeClr val="tx2"/>
                </a:solidFill>
              </a:rPr>
              <a:t>Nuts </a:t>
            </a:r>
            <a:r>
              <a:rPr lang="en-US" sz="4800" b="1" dirty="0">
                <a:solidFill>
                  <a:schemeClr val="tx2"/>
                </a:solidFill>
              </a:rPr>
              <a:t>and </a:t>
            </a:r>
            <a:r>
              <a:rPr lang="en-US" sz="4800" b="1" dirty="0" smtClean="0">
                <a:solidFill>
                  <a:schemeClr val="tx2"/>
                </a:solidFill>
              </a:rPr>
              <a:t>Bolts</a:t>
            </a:r>
          </a:p>
          <a:p>
            <a:pPr marL="0" indent="0" algn="ctr">
              <a:buNone/>
              <a:defRPr/>
            </a:pPr>
            <a:r>
              <a:rPr lang="en-US" sz="2800" dirty="0" smtClean="0"/>
              <a:t>Student </a:t>
            </a:r>
            <a:r>
              <a:rPr lang="en-US" sz="2800" dirty="0"/>
              <a:t>Success and Support </a:t>
            </a:r>
            <a:r>
              <a:rPr lang="en-US" sz="2800" dirty="0" smtClean="0"/>
              <a:t>Program</a:t>
            </a:r>
            <a:br>
              <a:rPr lang="en-US" sz="2800" dirty="0" smtClean="0"/>
            </a:br>
            <a:r>
              <a:rPr lang="en-US" sz="2800" dirty="0" smtClean="0"/>
              <a:t>Implementation </a:t>
            </a:r>
            <a:r>
              <a:rPr lang="en-US" sz="2800" dirty="0"/>
              <a:t>Summit </a:t>
            </a:r>
          </a:p>
          <a:p>
            <a:pPr marL="0" indent="0" algn="ctr">
              <a:buNone/>
              <a:defRPr/>
            </a:pPr>
            <a:r>
              <a:rPr lang="en-US" sz="2800" dirty="0"/>
              <a:t>September 23, 2013</a:t>
            </a:r>
          </a:p>
          <a:p>
            <a:pPr marL="0" indent="0" algn="ctr">
              <a:buNone/>
            </a:pPr>
            <a:endParaRPr lang="en-US" dirty="0"/>
          </a:p>
        </p:txBody>
      </p:sp>
    </p:spTree>
    <p:extLst>
      <p:ext uri="{BB962C8B-B14F-4D97-AF65-F5344CB8AC3E}">
        <p14:creationId xmlns:p14="http://schemas.microsoft.com/office/powerpoint/2010/main" val="408965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59366"/>
          </a:xfrm>
        </p:spPr>
        <p:txBody>
          <a:bodyPr>
            <a:noAutofit/>
          </a:bodyPr>
          <a:lstStyle/>
          <a:p>
            <a:r>
              <a:rPr lang="en-US" sz="4000" b="1" dirty="0" smtClean="0"/>
              <a:t>Student </a:t>
            </a:r>
            <a:r>
              <a:rPr lang="en-US" sz="4000" b="1" dirty="0"/>
              <a:t>Success and Support </a:t>
            </a:r>
            <a:r>
              <a:rPr lang="en-US" sz="4000" b="1" dirty="0" smtClean="0"/>
              <a:t>Program </a:t>
            </a:r>
            <a:br>
              <a:rPr lang="en-US" sz="4000" b="1" dirty="0" smtClean="0"/>
            </a:br>
            <a:r>
              <a:rPr lang="en-US" sz="4000" b="1" dirty="0" smtClean="0"/>
              <a:t>Core Services</a:t>
            </a:r>
            <a:endParaRPr lang="en-US" sz="4000" dirty="0"/>
          </a:p>
        </p:txBody>
      </p:sp>
      <p:sp>
        <p:nvSpPr>
          <p:cNvPr id="3" name="Content Placeholder 2"/>
          <p:cNvSpPr>
            <a:spLocks noGrp="1"/>
          </p:cNvSpPr>
          <p:nvPr>
            <p:ph idx="1"/>
          </p:nvPr>
        </p:nvSpPr>
        <p:spPr>
          <a:xfrm>
            <a:off x="319489" y="1524220"/>
            <a:ext cx="8824511" cy="4368054"/>
          </a:xfrm>
        </p:spPr>
        <p:txBody>
          <a:bodyPr>
            <a:normAutofit fontScale="47500" lnSpcReduction="20000"/>
          </a:bodyPr>
          <a:lstStyle/>
          <a:p>
            <a:pPr marL="0" indent="0">
              <a:lnSpc>
                <a:spcPct val="120000"/>
              </a:lnSpc>
              <a:spcBef>
                <a:spcPts val="768"/>
              </a:spcBef>
              <a:buNone/>
            </a:pPr>
            <a:r>
              <a:rPr lang="en-US" sz="6700" b="1" dirty="0" smtClean="0"/>
              <a:t>Assessment for Placement:</a:t>
            </a:r>
          </a:p>
          <a:p>
            <a:pPr marL="0" indent="0">
              <a:lnSpc>
                <a:spcPct val="120000"/>
              </a:lnSpc>
              <a:spcBef>
                <a:spcPts val="768"/>
              </a:spcBef>
              <a:buNone/>
            </a:pPr>
            <a:r>
              <a:rPr lang="en-US" sz="5100" i="1" dirty="0" smtClean="0"/>
              <a:t>The </a:t>
            </a:r>
            <a:r>
              <a:rPr lang="en-US" sz="5100" i="1" dirty="0"/>
              <a:t>process of gathering information </a:t>
            </a:r>
            <a:r>
              <a:rPr lang="en-US" sz="5100" i="1" dirty="0" smtClean="0"/>
              <a:t>about … </a:t>
            </a:r>
            <a:r>
              <a:rPr lang="en-US" sz="5100" i="1" dirty="0"/>
              <a:t>the student's study skills, English language proficiency, computational skills, aptitudes, goals, learning skills, career aspirations, academic performance, and need for special services. Assessment methods may include, but not necessarily be limited to, interviews, standardized tests, attitude surveys, vocational or career aptitude and interest inventories, high school or postsecondary transcripts, specialized certificates or licenses, educational histories, and other measures of performance</a:t>
            </a:r>
            <a:r>
              <a:rPr lang="en-US" sz="5100" i="1" dirty="0" smtClean="0"/>
              <a:t>.</a:t>
            </a:r>
          </a:p>
          <a:p>
            <a:pPr marL="0" indent="0" algn="r">
              <a:lnSpc>
                <a:spcPct val="120000"/>
              </a:lnSpc>
              <a:spcBef>
                <a:spcPts val="1800"/>
              </a:spcBef>
              <a:buNone/>
            </a:pPr>
            <a:r>
              <a:rPr lang="en-US" sz="5100" dirty="0" smtClean="0"/>
              <a:t>Education </a:t>
            </a:r>
            <a:r>
              <a:rPr lang="en-US" sz="5100" dirty="0"/>
              <a:t>Code section 78213</a:t>
            </a:r>
          </a:p>
          <a:p>
            <a:pPr marL="0" indent="0" algn="r">
              <a:lnSpc>
                <a:spcPct val="120000"/>
              </a:lnSpc>
              <a:spcBef>
                <a:spcPts val="768"/>
              </a:spcBef>
              <a:buNone/>
            </a:pPr>
            <a:endParaRPr lang="en-US" sz="3400" i="1" dirty="0" smtClean="0"/>
          </a:p>
        </p:txBody>
      </p:sp>
    </p:spTree>
    <p:extLst>
      <p:ext uri="{BB962C8B-B14F-4D97-AF65-F5344CB8AC3E}">
        <p14:creationId xmlns:p14="http://schemas.microsoft.com/office/powerpoint/2010/main" val="110261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b="1" dirty="0"/>
              <a:t>Student Success and Support Program </a:t>
            </a:r>
            <a:br>
              <a:rPr lang="en-US" sz="4000" b="1" dirty="0"/>
            </a:br>
            <a:r>
              <a:rPr lang="en-US" sz="4000" b="1" dirty="0"/>
              <a:t>Core Services</a:t>
            </a:r>
            <a:endParaRPr lang="en-US" sz="4000" dirty="0"/>
          </a:p>
        </p:txBody>
      </p:sp>
      <p:sp>
        <p:nvSpPr>
          <p:cNvPr id="3" name="Content Placeholder 2"/>
          <p:cNvSpPr>
            <a:spLocks noGrp="1"/>
          </p:cNvSpPr>
          <p:nvPr>
            <p:ph idx="1"/>
          </p:nvPr>
        </p:nvSpPr>
        <p:spPr>
          <a:xfrm>
            <a:off x="319489" y="1648633"/>
            <a:ext cx="8824511" cy="4122726"/>
          </a:xfrm>
        </p:spPr>
        <p:txBody>
          <a:bodyPr>
            <a:normAutofit fontScale="55000" lnSpcReduction="20000"/>
          </a:bodyPr>
          <a:lstStyle/>
          <a:p>
            <a:pPr marL="0" indent="0">
              <a:lnSpc>
                <a:spcPct val="120000"/>
              </a:lnSpc>
              <a:spcBef>
                <a:spcPts val="768"/>
              </a:spcBef>
              <a:buNone/>
            </a:pPr>
            <a:r>
              <a:rPr lang="en-US" sz="4500" b="1" dirty="0" smtClean="0"/>
              <a:t>Counseling, Advising, Other Education Planning Services:</a:t>
            </a:r>
          </a:p>
          <a:p>
            <a:pPr marL="0" indent="0">
              <a:lnSpc>
                <a:spcPct val="120000"/>
              </a:lnSpc>
              <a:spcBef>
                <a:spcPts val="768"/>
              </a:spcBef>
              <a:buNone/>
            </a:pPr>
            <a:r>
              <a:rPr lang="en-US" sz="4300" dirty="0" smtClean="0"/>
              <a:t>All first-time students expected to have:</a:t>
            </a:r>
          </a:p>
          <a:p>
            <a:pPr>
              <a:lnSpc>
                <a:spcPct val="120000"/>
              </a:lnSpc>
              <a:spcBef>
                <a:spcPts val="768"/>
              </a:spcBef>
            </a:pPr>
            <a:r>
              <a:rPr lang="en-US" sz="4300" b="1" dirty="0" smtClean="0"/>
              <a:t>Abbreviated Ed Plan</a:t>
            </a:r>
            <a:r>
              <a:rPr lang="en-US" sz="4300" dirty="0" smtClean="0"/>
              <a:t> is 1-2 semesters in length</a:t>
            </a:r>
          </a:p>
          <a:p>
            <a:pPr marL="0" indent="0">
              <a:lnSpc>
                <a:spcPct val="120000"/>
              </a:lnSpc>
              <a:spcBef>
                <a:spcPts val="768"/>
              </a:spcBef>
              <a:buNone/>
            </a:pPr>
            <a:r>
              <a:rPr lang="en-US" sz="4300" dirty="0" smtClean="0"/>
              <a:t>     - </a:t>
            </a:r>
            <a:r>
              <a:rPr lang="en-US" sz="4300" dirty="0"/>
              <a:t>or - </a:t>
            </a:r>
            <a:endParaRPr lang="en-US" sz="4300" dirty="0" smtClean="0"/>
          </a:p>
          <a:p>
            <a:pPr>
              <a:lnSpc>
                <a:spcPct val="120000"/>
              </a:lnSpc>
              <a:spcBef>
                <a:spcPts val="768"/>
              </a:spcBef>
            </a:pPr>
            <a:r>
              <a:rPr lang="en-US" sz="4300" b="1" dirty="0" smtClean="0"/>
              <a:t>Comprehensive Ed Plan</a:t>
            </a:r>
            <a:r>
              <a:rPr lang="en-US" sz="4300" dirty="0" smtClean="0"/>
              <a:t> </a:t>
            </a:r>
            <a:r>
              <a:rPr lang="en-US" sz="4300" i="1" dirty="0" smtClean="0"/>
              <a:t>…take(s) into account a student’s interests, skills, career and education goals, major, potential transfer institutions, and the steps the student needs to take…to complete their identified course of study.</a:t>
            </a:r>
          </a:p>
          <a:p>
            <a:pPr marL="0" indent="0" algn="r">
              <a:lnSpc>
                <a:spcPct val="120000"/>
              </a:lnSpc>
              <a:spcBef>
                <a:spcPts val="768"/>
              </a:spcBef>
              <a:buNone/>
            </a:pPr>
            <a:r>
              <a:rPr lang="en-US" sz="4300" dirty="0" smtClean="0"/>
              <a:t>Title 5 Section 55524</a:t>
            </a:r>
            <a:endParaRPr lang="en-US" sz="4300" dirty="0"/>
          </a:p>
        </p:txBody>
      </p:sp>
    </p:spTree>
    <p:extLst>
      <p:ext uri="{BB962C8B-B14F-4D97-AF65-F5344CB8AC3E}">
        <p14:creationId xmlns:p14="http://schemas.microsoft.com/office/powerpoint/2010/main" val="189814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Student Success and Support Program </a:t>
            </a:r>
            <a:br>
              <a:rPr lang="en-US" b="1" dirty="0"/>
            </a:br>
            <a:r>
              <a:rPr lang="en-US" b="1" dirty="0"/>
              <a:t>Core Services</a:t>
            </a:r>
          </a:p>
        </p:txBody>
      </p:sp>
      <p:sp>
        <p:nvSpPr>
          <p:cNvPr id="3" name="Content Placeholder 2"/>
          <p:cNvSpPr>
            <a:spLocks noGrp="1"/>
          </p:cNvSpPr>
          <p:nvPr>
            <p:ph idx="1"/>
          </p:nvPr>
        </p:nvSpPr>
        <p:spPr>
          <a:xfrm>
            <a:off x="319489" y="1494264"/>
            <a:ext cx="8824511" cy="4223088"/>
          </a:xfrm>
        </p:spPr>
        <p:txBody>
          <a:bodyPr>
            <a:noAutofit/>
          </a:bodyPr>
          <a:lstStyle/>
          <a:p>
            <a:pPr marL="0" indent="0">
              <a:buNone/>
            </a:pPr>
            <a:r>
              <a:rPr lang="en-US" sz="3100" b="1" dirty="0" smtClean="0"/>
              <a:t>Student Follow-up:</a:t>
            </a:r>
          </a:p>
          <a:p>
            <a:pPr marL="0" indent="0">
              <a:buNone/>
            </a:pPr>
            <a:r>
              <a:rPr lang="en-US" sz="3100" dirty="0" smtClean="0"/>
              <a:t>Required for </a:t>
            </a:r>
            <a:r>
              <a:rPr lang="en-US" sz="3100" u="sng" dirty="0" smtClean="0"/>
              <a:t>at-risk students</a:t>
            </a:r>
          </a:p>
          <a:p>
            <a:r>
              <a:rPr lang="en-US" sz="3100" dirty="0" smtClean="0"/>
              <a:t>Enrolled in Basic Skills courses</a:t>
            </a:r>
          </a:p>
          <a:p>
            <a:r>
              <a:rPr lang="en-US" sz="3100" dirty="0" smtClean="0"/>
              <a:t>Have not identified an education goal and course of study</a:t>
            </a:r>
          </a:p>
          <a:p>
            <a:r>
              <a:rPr lang="en-US" sz="3100" dirty="0" smtClean="0"/>
              <a:t>Are on Academic or Progress Probation – </a:t>
            </a:r>
            <a:br>
              <a:rPr lang="en-US" sz="3100" dirty="0" smtClean="0"/>
            </a:br>
            <a:r>
              <a:rPr lang="en-US" sz="3100" dirty="0" smtClean="0"/>
              <a:t>at risk of losing enrollment priority and BOG </a:t>
            </a:r>
            <a:br>
              <a:rPr lang="en-US" sz="3100" dirty="0" smtClean="0"/>
            </a:br>
            <a:r>
              <a:rPr lang="en-US" sz="3100" dirty="0" smtClean="0"/>
              <a:t>Fee Waiver</a:t>
            </a:r>
          </a:p>
        </p:txBody>
      </p:sp>
    </p:spTree>
    <p:extLst>
      <p:ext uri="{BB962C8B-B14F-4D97-AF65-F5344CB8AC3E}">
        <p14:creationId xmlns:p14="http://schemas.microsoft.com/office/powerpoint/2010/main" val="245285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Student Success and Support Program Reporting Requirements</a:t>
            </a:r>
          </a:p>
        </p:txBody>
      </p:sp>
      <p:sp>
        <p:nvSpPr>
          <p:cNvPr id="3" name="Content Placeholder 2"/>
          <p:cNvSpPr>
            <a:spLocks noGrp="1"/>
          </p:cNvSpPr>
          <p:nvPr>
            <p:ph idx="1"/>
          </p:nvPr>
        </p:nvSpPr>
        <p:spPr>
          <a:xfrm>
            <a:off x="457200" y="1908313"/>
            <a:ext cx="8229600" cy="3776870"/>
          </a:xfrm>
        </p:spPr>
        <p:txBody>
          <a:bodyPr/>
          <a:lstStyle/>
          <a:p>
            <a:pPr marL="457200" lvl="0" indent="-457200">
              <a:spcBef>
                <a:spcPts val="600"/>
              </a:spcBef>
            </a:pPr>
            <a:r>
              <a:rPr lang="en-US" sz="3300" dirty="0"/>
              <a:t>Student Success and Support Program Plan</a:t>
            </a:r>
          </a:p>
          <a:p>
            <a:pPr marL="457200" lvl="0" indent="-457200">
              <a:spcBef>
                <a:spcPts val="600"/>
              </a:spcBef>
            </a:pPr>
            <a:r>
              <a:rPr lang="en-US" sz="3300" dirty="0"/>
              <a:t>Mid-Year </a:t>
            </a:r>
            <a:r>
              <a:rPr lang="en-US" sz="3300" dirty="0" smtClean="0"/>
              <a:t>Report </a:t>
            </a:r>
            <a:r>
              <a:rPr lang="en-US" sz="3000" dirty="0" smtClean="0"/>
              <a:t>(Declaration </a:t>
            </a:r>
            <a:r>
              <a:rPr lang="en-US" sz="3000" dirty="0"/>
              <a:t>of Unused Funds)</a:t>
            </a:r>
          </a:p>
          <a:p>
            <a:pPr marL="457200" lvl="0" indent="-457200">
              <a:spcBef>
                <a:spcPts val="600"/>
              </a:spcBef>
            </a:pPr>
            <a:r>
              <a:rPr lang="en-US" sz="3300" dirty="0"/>
              <a:t>Year-End Expenditure Report</a:t>
            </a:r>
          </a:p>
          <a:p>
            <a:pPr marL="457200" lvl="0" indent="-457200">
              <a:spcBef>
                <a:spcPts val="600"/>
              </a:spcBef>
            </a:pPr>
            <a:r>
              <a:rPr lang="en-US" sz="3300" dirty="0"/>
              <a:t>Management Information System (</a:t>
            </a:r>
            <a:r>
              <a:rPr lang="en-US" sz="3300" dirty="0" smtClean="0"/>
              <a:t>MIS)</a:t>
            </a:r>
            <a:br>
              <a:rPr lang="en-US" sz="3300" dirty="0" smtClean="0"/>
            </a:br>
            <a:r>
              <a:rPr lang="en-US" sz="3300" dirty="0" smtClean="0"/>
              <a:t>data </a:t>
            </a:r>
            <a:r>
              <a:rPr lang="en-US" sz="3300" dirty="0"/>
              <a:t>reporting</a:t>
            </a:r>
          </a:p>
          <a:p>
            <a:endParaRPr lang="en-US" dirty="0"/>
          </a:p>
        </p:txBody>
      </p:sp>
    </p:spTree>
    <p:extLst>
      <p:ext uri="{BB962C8B-B14F-4D97-AF65-F5344CB8AC3E}">
        <p14:creationId xmlns:p14="http://schemas.microsoft.com/office/powerpoint/2010/main" val="243797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653347" cy="1215483"/>
          </a:xfrm>
        </p:spPr>
        <p:txBody>
          <a:bodyPr>
            <a:noAutofit/>
          </a:bodyPr>
          <a:lstStyle/>
          <a:p>
            <a:pPr marL="457200" lvl="0" indent="-457200"/>
            <a:r>
              <a:rPr lang="en-US" sz="4000" b="1" dirty="0" smtClean="0"/>
              <a:t>Student </a:t>
            </a:r>
            <a:r>
              <a:rPr lang="en-US" sz="4000" b="1" dirty="0"/>
              <a:t>Success and Support Program </a:t>
            </a:r>
            <a:r>
              <a:rPr lang="en-US" sz="4000" b="1" dirty="0" smtClean="0"/>
              <a:t/>
            </a:r>
            <a:br>
              <a:rPr lang="en-US" sz="4000" b="1" dirty="0" smtClean="0"/>
            </a:br>
            <a:r>
              <a:rPr lang="en-US" sz="4000" b="1" dirty="0" err="1" smtClean="0"/>
              <a:t>Program</a:t>
            </a:r>
            <a:r>
              <a:rPr lang="en-US" sz="4000" b="1" dirty="0" smtClean="0"/>
              <a:t> Plan and Budget Plan</a:t>
            </a:r>
            <a:endParaRPr lang="en-US" sz="4000" b="1" dirty="0"/>
          </a:p>
        </p:txBody>
      </p:sp>
      <p:sp>
        <p:nvSpPr>
          <p:cNvPr id="3" name="Subtitle 2"/>
          <p:cNvSpPr>
            <a:spLocks noGrp="1"/>
          </p:cNvSpPr>
          <p:nvPr>
            <p:ph type="subTitle" idx="1"/>
          </p:nvPr>
        </p:nvSpPr>
        <p:spPr>
          <a:xfrm>
            <a:off x="167268" y="1951463"/>
            <a:ext cx="8787161" cy="3382536"/>
          </a:xfrm>
        </p:spPr>
        <p:txBody>
          <a:bodyPr>
            <a:normAutofit fontScale="25000" lnSpcReduction="20000"/>
          </a:bodyPr>
          <a:lstStyle/>
          <a:p>
            <a:pPr algn="l"/>
            <a:r>
              <a:rPr lang="en-US" sz="11200" dirty="0" smtClean="0">
                <a:solidFill>
                  <a:schemeClr val="tx1"/>
                </a:solidFill>
              </a:rPr>
              <a:t>Describes how the college will: </a:t>
            </a:r>
          </a:p>
          <a:p>
            <a:pPr marL="457200" indent="-457200" algn="l">
              <a:buFont typeface="Arial" pitchFamily="34" charset="0"/>
              <a:buChar char="•"/>
            </a:pPr>
            <a:r>
              <a:rPr lang="en-US" sz="11200" dirty="0" smtClean="0">
                <a:solidFill>
                  <a:schemeClr val="tx1"/>
                </a:solidFill>
              </a:rPr>
              <a:t>Provide services</a:t>
            </a:r>
          </a:p>
          <a:p>
            <a:pPr marL="457200" indent="-457200" algn="l">
              <a:buFont typeface="Arial" pitchFamily="34" charset="0"/>
              <a:buChar char="•"/>
            </a:pPr>
            <a:r>
              <a:rPr lang="en-US" sz="11200" dirty="0" smtClean="0">
                <a:solidFill>
                  <a:schemeClr val="tx1"/>
                </a:solidFill>
              </a:rPr>
              <a:t>Allocate program and institutional matching resources</a:t>
            </a:r>
          </a:p>
          <a:p>
            <a:pPr marL="457200" indent="-457200" algn="l">
              <a:buFont typeface="Arial" pitchFamily="34" charset="0"/>
              <a:buChar char="•"/>
            </a:pPr>
            <a:r>
              <a:rPr lang="en-US" sz="11200" dirty="0" smtClean="0">
                <a:solidFill>
                  <a:schemeClr val="tx1"/>
                </a:solidFill>
              </a:rPr>
              <a:t>Fulfill title 5 requirements</a:t>
            </a:r>
          </a:p>
          <a:p>
            <a:pPr marL="457200" indent="-457200" algn="l">
              <a:buFont typeface="Arial" pitchFamily="34" charset="0"/>
              <a:buChar char="•"/>
            </a:pPr>
            <a:r>
              <a:rPr lang="en-US" sz="11200" dirty="0" smtClean="0">
                <a:solidFill>
                  <a:schemeClr val="tx1"/>
                </a:solidFill>
              </a:rPr>
              <a:t>Integrate the program with </a:t>
            </a:r>
            <a:r>
              <a:rPr lang="en-US" sz="11200" dirty="0">
                <a:solidFill>
                  <a:schemeClr val="tx1"/>
                </a:solidFill>
              </a:rPr>
              <a:t>Student Equity and other planning processes</a:t>
            </a:r>
          </a:p>
          <a:p>
            <a:pPr algn="l">
              <a:spcBef>
                <a:spcPts val="1800"/>
              </a:spcBef>
            </a:pPr>
            <a:r>
              <a:rPr lang="en-US" sz="11200" dirty="0" smtClean="0">
                <a:solidFill>
                  <a:schemeClr val="tx1"/>
                </a:solidFill>
              </a:rPr>
              <a:t>Submitted </a:t>
            </a:r>
            <a:r>
              <a:rPr lang="en-US" sz="11200" dirty="0">
                <a:solidFill>
                  <a:schemeClr val="tx1"/>
                </a:solidFill>
              </a:rPr>
              <a:t>every three to five </a:t>
            </a:r>
            <a:r>
              <a:rPr lang="en-US" sz="11200" dirty="0" smtClean="0">
                <a:solidFill>
                  <a:schemeClr val="tx1"/>
                </a:solidFill>
              </a:rPr>
              <a:t>years, updated  annually.</a:t>
            </a:r>
          </a:p>
          <a:p>
            <a:pPr algn="l"/>
            <a:r>
              <a:rPr lang="en-US" sz="11200" dirty="0" smtClean="0">
                <a:solidFill>
                  <a:schemeClr val="tx1"/>
                </a:solidFill>
              </a:rPr>
              <a:t>Will be due October 17, 2014 for 2014-15 through 2016-17.</a:t>
            </a:r>
            <a:endParaRPr lang="en-US" sz="11200" dirty="0">
              <a:solidFill>
                <a:schemeClr val="tx1"/>
              </a:solidFill>
            </a:endParaRPr>
          </a:p>
          <a:p>
            <a:pPr algn="l"/>
            <a:r>
              <a:rPr lang="en-US" sz="1800" b="1" cap="all" dirty="0" smtClean="0"/>
              <a:t> </a:t>
            </a:r>
            <a:endParaRPr lang="en-US" sz="1800" dirty="0"/>
          </a:p>
        </p:txBody>
      </p:sp>
    </p:spTree>
    <p:extLst>
      <p:ext uri="{BB962C8B-B14F-4D97-AF65-F5344CB8AC3E}">
        <p14:creationId xmlns:p14="http://schemas.microsoft.com/office/powerpoint/2010/main" val="169852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564136" cy="1109207"/>
          </a:xfrm>
        </p:spPr>
        <p:txBody>
          <a:bodyPr anchor="t">
            <a:noAutofit/>
          </a:bodyPr>
          <a:lstStyle/>
          <a:p>
            <a:r>
              <a:rPr lang="en-US" sz="3600" b="1" dirty="0" smtClean="0"/>
              <a:t>Student </a:t>
            </a:r>
            <a:r>
              <a:rPr lang="en-US" sz="3600" b="1" dirty="0"/>
              <a:t>Success and Support Program Plan</a:t>
            </a:r>
            <a:endParaRPr lang="en-US" sz="3600" dirty="0"/>
          </a:p>
        </p:txBody>
      </p:sp>
      <p:sp>
        <p:nvSpPr>
          <p:cNvPr id="3" name="Subtitle 2"/>
          <p:cNvSpPr>
            <a:spLocks noGrp="1"/>
          </p:cNvSpPr>
          <p:nvPr>
            <p:ph type="subTitle" idx="1"/>
          </p:nvPr>
        </p:nvSpPr>
        <p:spPr>
          <a:xfrm>
            <a:off x="990600" y="990600"/>
            <a:ext cx="7696200" cy="4343400"/>
          </a:xfrm>
        </p:spPr>
        <p:txBody>
          <a:bodyPr>
            <a:noAutofit/>
          </a:bodyPr>
          <a:lstStyle/>
          <a:p>
            <a:pPr algn="l"/>
            <a:r>
              <a:rPr lang="en-US" sz="2400" dirty="0" smtClean="0">
                <a:solidFill>
                  <a:schemeClr val="tx1"/>
                </a:solidFill>
              </a:rPr>
              <a:t>Divided </a:t>
            </a:r>
            <a:r>
              <a:rPr lang="en-US" sz="2400" dirty="0">
                <a:solidFill>
                  <a:schemeClr val="tx1"/>
                </a:solidFill>
              </a:rPr>
              <a:t>into </a:t>
            </a:r>
            <a:r>
              <a:rPr lang="en-US" sz="2400" b="1" dirty="0">
                <a:solidFill>
                  <a:schemeClr val="tx1"/>
                </a:solidFill>
              </a:rPr>
              <a:t>five</a:t>
            </a:r>
            <a:r>
              <a:rPr lang="en-US" sz="2400" dirty="0">
                <a:solidFill>
                  <a:schemeClr val="tx1"/>
                </a:solidFill>
              </a:rPr>
              <a:t> sections:</a:t>
            </a:r>
          </a:p>
          <a:p>
            <a:pPr marL="514350" indent="-514350" algn="l">
              <a:buFont typeface="+mj-lt"/>
              <a:buAutoNum type="romanUcPeriod"/>
            </a:pPr>
            <a:r>
              <a:rPr lang="en-US" sz="2400" dirty="0" smtClean="0">
                <a:solidFill>
                  <a:schemeClr val="tx1"/>
                </a:solidFill>
              </a:rPr>
              <a:t>Cover </a:t>
            </a:r>
            <a:r>
              <a:rPr lang="en-US" sz="2400" dirty="0">
                <a:solidFill>
                  <a:schemeClr val="tx1"/>
                </a:solidFill>
              </a:rPr>
              <a:t>and Signature Page</a:t>
            </a:r>
          </a:p>
          <a:p>
            <a:pPr marL="514350" indent="-514350" algn="l">
              <a:buFont typeface="+mj-lt"/>
              <a:buAutoNum type="romanUcPeriod"/>
            </a:pPr>
            <a:r>
              <a:rPr lang="en-US" sz="2400" dirty="0" smtClean="0">
                <a:solidFill>
                  <a:schemeClr val="tx1"/>
                </a:solidFill>
              </a:rPr>
              <a:t>Student </a:t>
            </a:r>
            <a:r>
              <a:rPr lang="en-US" sz="2400" dirty="0">
                <a:solidFill>
                  <a:schemeClr val="tx1"/>
                </a:solidFill>
              </a:rPr>
              <a:t>Success and Support Program Services</a:t>
            </a:r>
          </a:p>
          <a:p>
            <a:pPr marL="914400" lvl="1" indent="-457200" algn="l">
              <a:spcBef>
                <a:spcPts val="300"/>
              </a:spcBef>
              <a:buFont typeface="+mj-lt"/>
              <a:buAutoNum type="alphaLcPeriod"/>
            </a:pPr>
            <a:r>
              <a:rPr lang="en-US" sz="2400" dirty="0">
                <a:solidFill>
                  <a:schemeClr val="tx1"/>
                </a:solidFill>
              </a:rPr>
              <a:t>Orientation</a:t>
            </a:r>
          </a:p>
          <a:p>
            <a:pPr marL="914400" lvl="1" indent="-457200" algn="l">
              <a:spcBef>
                <a:spcPts val="300"/>
              </a:spcBef>
              <a:buFont typeface="+mj-lt"/>
              <a:buAutoNum type="alphaLcPeriod"/>
            </a:pPr>
            <a:r>
              <a:rPr lang="en-US" sz="2400" dirty="0">
                <a:solidFill>
                  <a:schemeClr val="tx1"/>
                </a:solidFill>
              </a:rPr>
              <a:t>Assessment</a:t>
            </a:r>
          </a:p>
          <a:p>
            <a:pPr marL="914400" lvl="1" indent="-457200" algn="l">
              <a:spcBef>
                <a:spcPts val="300"/>
              </a:spcBef>
              <a:buFont typeface="+mj-lt"/>
              <a:buAutoNum type="alphaLcPeriod"/>
            </a:pPr>
            <a:r>
              <a:rPr lang="en-US" sz="2400" dirty="0">
                <a:solidFill>
                  <a:schemeClr val="tx1"/>
                </a:solidFill>
              </a:rPr>
              <a:t>Counseling, Advising, and Other Education Planning Services</a:t>
            </a:r>
          </a:p>
          <a:p>
            <a:pPr marL="914400" lvl="1" indent="-457200" algn="l">
              <a:spcBef>
                <a:spcPts val="300"/>
              </a:spcBef>
              <a:buFont typeface="+mj-lt"/>
              <a:buAutoNum type="alphaLcPeriod"/>
            </a:pPr>
            <a:r>
              <a:rPr lang="en-US" sz="2400" dirty="0">
                <a:solidFill>
                  <a:schemeClr val="tx1"/>
                </a:solidFill>
              </a:rPr>
              <a:t>Follow Up for At-Risk Students</a:t>
            </a:r>
          </a:p>
          <a:p>
            <a:pPr marL="514350" indent="-514350" algn="l">
              <a:buFont typeface="+mj-lt"/>
              <a:buAutoNum type="romanUcPeriod" startAt="3"/>
            </a:pPr>
            <a:r>
              <a:rPr lang="en-US" sz="2400" dirty="0" smtClean="0">
                <a:solidFill>
                  <a:schemeClr val="tx1"/>
                </a:solidFill>
              </a:rPr>
              <a:t>Policies and Professional Development</a:t>
            </a:r>
          </a:p>
          <a:p>
            <a:pPr marL="514350" indent="-514350" algn="l">
              <a:buFont typeface="+mj-lt"/>
              <a:buAutoNum type="romanUcPeriod" startAt="3"/>
            </a:pPr>
            <a:r>
              <a:rPr lang="en-US" sz="2400" dirty="0" smtClean="0">
                <a:solidFill>
                  <a:schemeClr val="tx1"/>
                </a:solidFill>
              </a:rPr>
              <a:t>Program </a:t>
            </a:r>
            <a:r>
              <a:rPr lang="en-US" sz="2400" dirty="0">
                <a:solidFill>
                  <a:schemeClr val="tx1"/>
                </a:solidFill>
              </a:rPr>
              <a:t>Budget</a:t>
            </a:r>
          </a:p>
          <a:p>
            <a:pPr marL="514350" indent="-514350" algn="l">
              <a:buFont typeface="+mj-lt"/>
              <a:buAutoNum type="romanUcPeriod" startAt="3"/>
            </a:pPr>
            <a:r>
              <a:rPr lang="en-US" sz="2400" dirty="0" smtClean="0">
                <a:solidFill>
                  <a:schemeClr val="tx1"/>
                </a:solidFill>
              </a:rPr>
              <a:t>Attachments</a:t>
            </a:r>
            <a:endParaRPr lang="en-US" sz="2400" dirty="0">
              <a:solidFill>
                <a:schemeClr val="tx1"/>
              </a:solidFill>
            </a:endParaRPr>
          </a:p>
        </p:txBody>
      </p:sp>
    </p:spTree>
    <p:extLst>
      <p:ext uri="{BB962C8B-B14F-4D97-AF65-F5344CB8AC3E}">
        <p14:creationId xmlns:p14="http://schemas.microsoft.com/office/powerpoint/2010/main" val="41842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a:t>MIS Data Collection</a:t>
            </a:r>
            <a:endParaRPr lang="en-US" sz="4000" dirty="0"/>
          </a:p>
        </p:txBody>
      </p:sp>
      <p:sp>
        <p:nvSpPr>
          <p:cNvPr id="3" name="Content Placeholder 2"/>
          <p:cNvSpPr>
            <a:spLocks noGrp="1"/>
          </p:cNvSpPr>
          <p:nvPr>
            <p:ph idx="1"/>
          </p:nvPr>
        </p:nvSpPr>
        <p:spPr>
          <a:xfrm>
            <a:off x="397565" y="1460810"/>
            <a:ext cx="8277308" cy="4216421"/>
          </a:xfrm>
        </p:spPr>
        <p:txBody>
          <a:bodyPr>
            <a:normAutofit lnSpcReduction="10000"/>
          </a:bodyPr>
          <a:lstStyle/>
          <a:p>
            <a:pPr marL="457200" indent="-457200"/>
            <a:r>
              <a:rPr lang="en-US" sz="3000" dirty="0"/>
              <a:t>Reporting Matriculation services was always required but there were no benefits or consequences for colleges to incentivize accurate or complete data.</a:t>
            </a:r>
          </a:p>
          <a:p>
            <a:pPr marL="457200" indent="-457200"/>
            <a:r>
              <a:rPr lang="en-US" sz="3000" dirty="0"/>
              <a:t>SB 1456 requires services provided to students </a:t>
            </a:r>
            <a:r>
              <a:rPr lang="en-US" sz="3000" dirty="0" smtClean="0"/>
              <a:t>be </a:t>
            </a:r>
            <a:r>
              <a:rPr lang="en-US" sz="3000" dirty="0"/>
              <a:t>a factor in allocating Student Success and Support Program funds.</a:t>
            </a:r>
          </a:p>
          <a:p>
            <a:pPr marL="457200" indent="-457200"/>
            <a:r>
              <a:rPr lang="en-US" sz="3000" dirty="0"/>
              <a:t>The data elements were revised in July 2013 by the MIS Data and Funding Formula Work Group.</a:t>
            </a:r>
          </a:p>
          <a:p>
            <a:endParaRPr lang="en-US" dirty="0"/>
          </a:p>
        </p:txBody>
      </p:sp>
    </p:spTree>
    <p:extLst>
      <p:ext uri="{BB962C8B-B14F-4D97-AF65-F5344CB8AC3E}">
        <p14:creationId xmlns:p14="http://schemas.microsoft.com/office/powerpoint/2010/main" val="80831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a:t>Student Success Data File</a:t>
            </a:r>
          </a:p>
        </p:txBody>
      </p:sp>
      <p:sp>
        <p:nvSpPr>
          <p:cNvPr id="3" name="Content Placeholder 2"/>
          <p:cNvSpPr>
            <a:spLocks noGrp="1"/>
          </p:cNvSpPr>
          <p:nvPr>
            <p:ph idx="1"/>
          </p:nvPr>
        </p:nvSpPr>
        <p:spPr>
          <a:xfrm>
            <a:off x="457200" y="1438508"/>
            <a:ext cx="8229600" cy="4687656"/>
          </a:xfrm>
        </p:spPr>
        <p:txBody>
          <a:bodyPr/>
          <a:lstStyle/>
          <a:p>
            <a:pPr marL="457200" indent="-457200"/>
            <a:r>
              <a:rPr lang="en-US" dirty="0"/>
              <a:t>New Data File (SS) </a:t>
            </a:r>
          </a:p>
          <a:p>
            <a:pPr marL="457200" indent="-457200"/>
            <a:r>
              <a:rPr lang="en-US" dirty="0"/>
              <a:t>Optional </a:t>
            </a:r>
            <a:r>
              <a:rPr lang="en-US" dirty="0" smtClean="0"/>
              <a:t>for 2013-14</a:t>
            </a:r>
            <a:r>
              <a:rPr lang="en-US" dirty="0"/>
              <a:t>, Mandatory </a:t>
            </a:r>
            <a:r>
              <a:rPr lang="en-US" dirty="0" smtClean="0"/>
              <a:t>for 2014-15</a:t>
            </a:r>
            <a:endParaRPr lang="en-US" dirty="0"/>
          </a:p>
          <a:p>
            <a:pPr marL="457200" indent="-457200"/>
            <a:r>
              <a:rPr lang="en-US" dirty="0" smtClean="0"/>
              <a:t>Current </a:t>
            </a:r>
            <a:r>
              <a:rPr lang="en-US" dirty="0"/>
              <a:t>Matriculation Data file (SM) will </a:t>
            </a:r>
            <a:r>
              <a:rPr lang="en-US" dirty="0" smtClean="0"/>
              <a:t>be </a:t>
            </a:r>
            <a:r>
              <a:rPr lang="en-US" dirty="0"/>
              <a:t>collected thru academic year </a:t>
            </a:r>
            <a:r>
              <a:rPr lang="en-US" dirty="0" smtClean="0"/>
              <a:t>2013-14</a:t>
            </a:r>
            <a:r>
              <a:rPr lang="en-US" dirty="0"/>
              <a:t>. </a:t>
            </a:r>
          </a:p>
          <a:p>
            <a:pPr marL="457200" indent="-457200"/>
            <a:r>
              <a:rPr lang="en-US" dirty="0"/>
              <a:t>MIS will be offering a follow-up webinar in October 2013 with more detailed discussion on the individual SS data elements.</a:t>
            </a:r>
          </a:p>
          <a:p>
            <a:endParaRPr lang="en-US" dirty="0"/>
          </a:p>
        </p:txBody>
      </p:sp>
    </p:spTree>
    <p:extLst>
      <p:ext uri="{BB962C8B-B14F-4D97-AF65-F5344CB8AC3E}">
        <p14:creationId xmlns:p14="http://schemas.microsoft.com/office/powerpoint/2010/main" val="398351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dirty="0"/>
          </a:p>
        </p:txBody>
      </p:sp>
      <p:pic>
        <p:nvPicPr>
          <p:cNvPr id="13" name="Picture 2" descr="C:\Users\sortiz\AppData\Local\Microsoft\Windows\Temporary Internet Files\Content.Outlook\LBKB2L50\_MG_4806.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381000"/>
            <a:ext cx="9144000" cy="539496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1" name="Subtitle 10"/>
          <p:cNvSpPr>
            <a:spLocks noGrp="1"/>
          </p:cNvSpPr>
          <p:nvPr>
            <p:ph type="subTitle" idx="1"/>
          </p:nvPr>
        </p:nvSpPr>
        <p:spPr>
          <a:xfrm>
            <a:off x="78060" y="2425148"/>
            <a:ext cx="9065940" cy="3213652"/>
          </a:xfrm>
        </p:spPr>
        <p:txBody>
          <a:bodyPr>
            <a:noAutofit/>
          </a:bodyPr>
          <a:lstStyle/>
          <a:p>
            <a:r>
              <a:rPr lang="en-US" sz="4000" b="1" dirty="0">
                <a:solidFill>
                  <a:schemeClr val="tx1"/>
                </a:solidFill>
                <a:ea typeface="+mj-ea"/>
                <a:cs typeface="+mj-cs"/>
              </a:rPr>
              <a:t>Student Success and Support </a:t>
            </a:r>
            <a:r>
              <a:rPr lang="en-US" sz="4000" b="1" dirty="0" smtClean="0">
                <a:solidFill>
                  <a:schemeClr val="tx1"/>
                </a:solidFill>
                <a:ea typeface="+mj-ea"/>
                <a:cs typeface="+mj-cs"/>
              </a:rPr>
              <a:t>Program</a:t>
            </a:r>
            <a:br>
              <a:rPr lang="en-US" sz="4000" b="1" dirty="0" smtClean="0">
                <a:solidFill>
                  <a:schemeClr val="tx1"/>
                </a:solidFill>
                <a:ea typeface="+mj-ea"/>
                <a:cs typeface="+mj-cs"/>
              </a:rPr>
            </a:br>
            <a:r>
              <a:rPr lang="en-US" sz="4000" b="1" dirty="0" smtClean="0">
                <a:solidFill>
                  <a:schemeClr val="tx1"/>
                </a:solidFill>
                <a:ea typeface="+mj-ea"/>
                <a:cs typeface="+mj-cs"/>
              </a:rPr>
              <a:t>Funding Guidelines</a:t>
            </a:r>
            <a:endParaRPr lang="en-US" sz="4000" b="1" dirty="0">
              <a:solidFill>
                <a:schemeClr val="tx1"/>
              </a:solidFill>
              <a:ea typeface="+mj-ea"/>
              <a:cs typeface="+mj-cs"/>
            </a:endParaRPr>
          </a:p>
        </p:txBody>
      </p:sp>
    </p:spTree>
    <p:extLst>
      <p:ext uri="{BB962C8B-B14F-4D97-AF65-F5344CB8AC3E}">
        <p14:creationId xmlns:p14="http://schemas.microsoft.com/office/powerpoint/2010/main" val="133844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990"/>
            <a:ext cx="8229600" cy="724831"/>
          </a:xfrm>
        </p:spPr>
        <p:txBody>
          <a:bodyPr>
            <a:normAutofit fontScale="90000"/>
          </a:bodyPr>
          <a:lstStyle/>
          <a:p>
            <a:r>
              <a:rPr lang="en-US" b="1" dirty="0" smtClean="0"/>
              <a:t>New Credit Funding Formula</a:t>
            </a:r>
            <a:endParaRPr lang="en-US" dirty="0"/>
          </a:p>
        </p:txBody>
      </p:sp>
      <p:sp>
        <p:nvSpPr>
          <p:cNvPr id="3" name="Content Placeholder 2"/>
          <p:cNvSpPr>
            <a:spLocks noGrp="1"/>
          </p:cNvSpPr>
          <p:nvPr>
            <p:ph idx="1"/>
          </p:nvPr>
        </p:nvSpPr>
        <p:spPr>
          <a:xfrm>
            <a:off x="457200" y="1248938"/>
            <a:ext cx="8229600" cy="4877226"/>
          </a:xfrm>
        </p:spPr>
        <p:txBody>
          <a:bodyPr/>
          <a:lstStyle/>
          <a:p>
            <a:pPr marL="0" indent="0">
              <a:buNone/>
            </a:pPr>
            <a:r>
              <a:rPr lang="en-US" sz="3600" dirty="0" smtClean="0"/>
              <a:t>Factors:</a:t>
            </a:r>
          </a:p>
          <a:p>
            <a:pPr marL="457200" indent="-457200"/>
            <a:r>
              <a:rPr lang="en-US" dirty="0" smtClean="0"/>
              <a:t>Number </a:t>
            </a:r>
            <a:r>
              <a:rPr lang="en-US" dirty="0"/>
              <a:t>of Credit Students at Each College</a:t>
            </a:r>
          </a:p>
          <a:p>
            <a:pPr marL="457200" indent="-457200"/>
            <a:r>
              <a:rPr lang="en-US" dirty="0"/>
              <a:t>Number of Students Who Received:</a:t>
            </a:r>
          </a:p>
          <a:p>
            <a:pPr marL="857250" lvl="2" indent="-457200">
              <a:buSzPct val="75000"/>
            </a:pPr>
            <a:r>
              <a:rPr lang="en-US" sz="2800" dirty="0"/>
              <a:t>Orientation</a:t>
            </a:r>
          </a:p>
          <a:p>
            <a:pPr marL="857250" lvl="2" indent="-457200">
              <a:buSzPct val="75000"/>
            </a:pPr>
            <a:r>
              <a:rPr lang="en-US" sz="2800" dirty="0"/>
              <a:t>Assessment</a:t>
            </a:r>
          </a:p>
          <a:p>
            <a:pPr marL="857250" lvl="2" indent="-457200">
              <a:buSzPct val="75000"/>
            </a:pPr>
            <a:r>
              <a:rPr lang="en-US" sz="2800" dirty="0"/>
              <a:t>Counseling</a:t>
            </a:r>
          </a:p>
          <a:p>
            <a:pPr marL="857250" lvl="2" indent="-457200">
              <a:buSzPct val="75000"/>
            </a:pPr>
            <a:r>
              <a:rPr lang="en-US" sz="2800" dirty="0"/>
              <a:t>Advising</a:t>
            </a:r>
          </a:p>
          <a:p>
            <a:pPr marL="857250" lvl="2" indent="-457200">
              <a:buSzPct val="75000"/>
            </a:pPr>
            <a:r>
              <a:rPr lang="en-US" sz="2800" dirty="0"/>
              <a:t>Other Educational Planning Services</a:t>
            </a:r>
          </a:p>
          <a:p>
            <a:endParaRPr lang="en-US" dirty="0"/>
          </a:p>
        </p:txBody>
      </p:sp>
    </p:spTree>
    <p:extLst>
      <p:ext uri="{BB962C8B-B14F-4D97-AF65-F5344CB8AC3E}">
        <p14:creationId xmlns:p14="http://schemas.microsoft.com/office/powerpoint/2010/main" val="169747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Presentation Overview</a:t>
            </a:r>
            <a:endParaRPr lang="en-US" sz="4000" b="1" dirty="0"/>
          </a:p>
        </p:txBody>
      </p:sp>
      <p:sp>
        <p:nvSpPr>
          <p:cNvPr id="5" name="Content Placeholder 4"/>
          <p:cNvSpPr>
            <a:spLocks noGrp="1"/>
          </p:cNvSpPr>
          <p:nvPr>
            <p:ph idx="1"/>
          </p:nvPr>
        </p:nvSpPr>
        <p:spPr>
          <a:xfrm>
            <a:off x="402116" y="1650380"/>
            <a:ext cx="8229600" cy="4178328"/>
          </a:xfrm>
        </p:spPr>
        <p:txBody>
          <a:bodyPr>
            <a:noAutofit/>
          </a:bodyPr>
          <a:lstStyle/>
          <a:p>
            <a:pPr>
              <a:spcBef>
                <a:spcPts val="1800"/>
              </a:spcBef>
            </a:pPr>
            <a:r>
              <a:rPr lang="en-US" sz="2800" dirty="0" smtClean="0">
                <a:cs typeface="Arial" charset="0"/>
              </a:rPr>
              <a:t>Origins and Purpose of the Student Success and Support Program (SSSP)</a:t>
            </a:r>
          </a:p>
          <a:p>
            <a:pPr>
              <a:spcBef>
                <a:spcPts val="1800"/>
              </a:spcBef>
            </a:pPr>
            <a:r>
              <a:rPr lang="en-US" sz="2800" dirty="0" smtClean="0">
                <a:cs typeface="Arial" charset="0"/>
              </a:rPr>
              <a:t>Overview of Title 5 regulations</a:t>
            </a:r>
          </a:p>
          <a:p>
            <a:pPr>
              <a:spcBef>
                <a:spcPts val="1800"/>
              </a:spcBef>
            </a:pPr>
            <a:r>
              <a:rPr lang="en-US" sz="2800" dirty="0">
                <a:cs typeface="Arial" charset="0"/>
              </a:rPr>
              <a:t>Reporting requirements</a:t>
            </a:r>
          </a:p>
          <a:p>
            <a:pPr>
              <a:spcBef>
                <a:spcPts val="1800"/>
              </a:spcBef>
            </a:pPr>
            <a:r>
              <a:rPr lang="en-US" sz="2800" dirty="0">
                <a:cs typeface="Arial" charset="0"/>
              </a:rPr>
              <a:t>MIS Data Elements</a:t>
            </a:r>
          </a:p>
          <a:p>
            <a:pPr>
              <a:spcBef>
                <a:spcPts val="1800"/>
              </a:spcBef>
            </a:pPr>
            <a:r>
              <a:rPr lang="en-US" sz="2800" dirty="0" smtClean="0">
                <a:cs typeface="Arial" charset="0"/>
              </a:rPr>
              <a:t>Funding formula and allocations</a:t>
            </a:r>
          </a:p>
          <a:p>
            <a:pPr>
              <a:spcBef>
                <a:spcPts val="1800"/>
              </a:spcBef>
            </a:pPr>
            <a:endParaRPr lang="en-US" sz="2800" dirty="0" smtClean="0">
              <a:cs typeface="Arial" charset="0"/>
            </a:endParaRPr>
          </a:p>
        </p:txBody>
      </p:sp>
    </p:spTree>
    <p:extLst>
      <p:ext uri="{BB962C8B-B14F-4D97-AF65-F5344CB8AC3E}">
        <p14:creationId xmlns:p14="http://schemas.microsoft.com/office/powerpoint/2010/main" val="3644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3708"/>
            <a:ext cx="7772400" cy="985102"/>
          </a:xfrm>
        </p:spPr>
        <p:txBody>
          <a:bodyPr>
            <a:normAutofit fontScale="90000"/>
          </a:bodyPr>
          <a:lstStyle/>
          <a:p>
            <a:r>
              <a:rPr lang="en-US" sz="2600" b="1" dirty="0" smtClean="0"/>
              <a:t>SB 1456 Student Success and Support Program </a:t>
            </a:r>
            <a:br>
              <a:rPr lang="en-US" sz="2600" b="1" dirty="0" smtClean="0"/>
            </a:br>
            <a:r>
              <a:rPr lang="en-US" sz="4000" b="1" dirty="0" smtClean="0"/>
              <a:t>Credit Funding Formula</a:t>
            </a:r>
            <a:endParaRPr lang="en-US" sz="4000" b="1" dirty="0"/>
          </a:p>
        </p:txBody>
      </p:sp>
      <p:sp>
        <p:nvSpPr>
          <p:cNvPr id="4" name="TextBox 3"/>
          <p:cNvSpPr txBox="1"/>
          <p:nvPr/>
        </p:nvSpPr>
        <p:spPr>
          <a:xfrm>
            <a:off x="5135880" y="1454222"/>
            <a:ext cx="1295400" cy="830997"/>
          </a:xfrm>
          <a:prstGeom prst="rect">
            <a:avLst/>
          </a:prstGeom>
          <a:noFill/>
        </p:spPr>
        <p:txBody>
          <a:bodyPr wrap="square" rtlCol="0">
            <a:spAutoFit/>
          </a:bodyPr>
          <a:lstStyle/>
          <a:p>
            <a:pPr algn="ctr"/>
            <a:r>
              <a:rPr lang="en-US" sz="1600" b="1" dirty="0" smtClean="0"/>
              <a:t>Students Served at the College</a:t>
            </a:r>
            <a:endParaRPr lang="en-US" sz="1600" dirty="0"/>
          </a:p>
        </p:txBody>
      </p:sp>
      <p:sp>
        <p:nvSpPr>
          <p:cNvPr id="5" name="TextBox 4"/>
          <p:cNvSpPr txBox="1"/>
          <p:nvPr/>
        </p:nvSpPr>
        <p:spPr>
          <a:xfrm>
            <a:off x="7455660" y="1638888"/>
            <a:ext cx="1542795" cy="646331"/>
          </a:xfrm>
          <a:prstGeom prst="rect">
            <a:avLst/>
          </a:prstGeom>
          <a:noFill/>
        </p:spPr>
        <p:txBody>
          <a:bodyPr wrap="none" rtlCol="0">
            <a:spAutoFit/>
          </a:bodyPr>
          <a:lstStyle/>
          <a:p>
            <a:pPr algn="ctr"/>
            <a:r>
              <a:rPr lang="en-US" b="1" dirty="0" smtClean="0"/>
              <a:t>College Match</a:t>
            </a:r>
          </a:p>
          <a:p>
            <a:endParaRPr lang="en-US" dirty="0"/>
          </a:p>
        </p:txBody>
      </p:sp>
      <p:sp>
        <p:nvSpPr>
          <p:cNvPr id="6" name="TextBox 5"/>
          <p:cNvSpPr txBox="1"/>
          <p:nvPr/>
        </p:nvSpPr>
        <p:spPr>
          <a:xfrm>
            <a:off x="1213104" y="1454222"/>
            <a:ext cx="2209799" cy="830997"/>
          </a:xfrm>
          <a:prstGeom prst="rect">
            <a:avLst/>
          </a:prstGeom>
          <a:noFill/>
        </p:spPr>
        <p:txBody>
          <a:bodyPr wrap="square" rtlCol="0">
            <a:spAutoFit/>
          </a:bodyPr>
          <a:lstStyle/>
          <a:p>
            <a:pPr algn="ctr"/>
            <a:r>
              <a:rPr lang="en-US" sz="1600" b="1" dirty="0" smtClean="0"/>
              <a:t>College’s Potential Population of Students to Receive Services</a:t>
            </a:r>
            <a:endParaRPr lang="en-US" sz="1600" dirty="0"/>
          </a:p>
        </p:txBody>
      </p:sp>
      <p:sp>
        <p:nvSpPr>
          <p:cNvPr id="9" name="Plus 8"/>
          <p:cNvSpPr/>
          <p:nvPr/>
        </p:nvSpPr>
        <p:spPr>
          <a:xfrm>
            <a:off x="3837432" y="1532654"/>
            <a:ext cx="457200" cy="4894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6858000" y="1530944"/>
            <a:ext cx="457200" cy="4894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209800" y="2393942"/>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669280" y="2393939"/>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1440" y="2920963"/>
            <a:ext cx="2438400" cy="1015663"/>
          </a:xfrm>
          <a:prstGeom prst="rect">
            <a:avLst/>
          </a:prstGeom>
          <a:noFill/>
        </p:spPr>
        <p:txBody>
          <a:bodyPr wrap="square" rtlCol="0">
            <a:spAutoFit/>
          </a:bodyPr>
          <a:lstStyle/>
          <a:p>
            <a:pPr algn="ctr"/>
            <a:r>
              <a:rPr lang="en-US" sz="1600" b="1" dirty="0" smtClean="0"/>
              <a:t>Unduplicated Credit Student Headcount*</a:t>
            </a:r>
          </a:p>
          <a:p>
            <a:pPr algn="ctr"/>
            <a:r>
              <a:rPr lang="en-US" sz="1400" i="1" dirty="0" smtClean="0"/>
              <a:t>(academic year = </a:t>
            </a:r>
          </a:p>
          <a:p>
            <a:pPr algn="ctr"/>
            <a:r>
              <a:rPr lang="en-US" sz="1400" i="1" dirty="0" smtClean="0"/>
              <a:t>summer, fall, winter, spring)</a:t>
            </a:r>
            <a:endParaRPr lang="en-US" sz="1400" i="1" dirty="0"/>
          </a:p>
        </p:txBody>
      </p:sp>
      <p:sp>
        <p:nvSpPr>
          <p:cNvPr id="15" name="TextBox 14"/>
          <p:cNvSpPr txBox="1"/>
          <p:nvPr/>
        </p:nvSpPr>
        <p:spPr>
          <a:xfrm>
            <a:off x="397526" y="5026399"/>
            <a:ext cx="3598926" cy="646331"/>
          </a:xfrm>
          <a:prstGeom prst="rect">
            <a:avLst/>
          </a:prstGeom>
          <a:noFill/>
        </p:spPr>
        <p:txBody>
          <a:bodyPr wrap="square" rtlCol="0">
            <a:spAutoFit/>
          </a:bodyPr>
          <a:lstStyle/>
          <a:p>
            <a:pPr eaLnBrk="0" fontAlgn="base" hangingPunct="0">
              <a:spcBef>
                <a:spcPct val="0"/>
              </a:spcBef>
              <a:spcAft>
                <a:spcPct val="0"/>
              </a:spcAft>
              <a:defRPr/>
            </a:pPr>
            <a:r>
              <a:rPr lang="en-US" sz="1200" dirty="0" smtClean="0"/>
              <a:t>*Includes CA resident students enrolled as of census in at least 0.5 credit units,  (STD7) </a:t>
            </a:r>
            <a:r>
              <a:rPr lang="en-US" sz="1200" dirty="0" smtClean="0">
                <a:solidFill>
                  <a:prstClr val="black"/>
                </a:solidFill>
                <a:cs typeface="Arial" charset="0"/>
              </a:rPr>
              <a:t>headcount status</a:t>
            </a:r>
            <a:endParaRPr lang="en-US" sz="1200" dirty="0">
              <a:solidFill>
                <a:prstClr val="black"/>
              </a:solidFill>
              <a:cs typeface="Arial" charset="0"/>
            </a:endParaRPr>
          </a:p>
          <a:p>
            <a:pPr eaLnBrk="0" fontAlgn="base" hangingPunct="0">
              <a:spcBef>
                <a:spcPct val="0"/>
              </a:spcBef>
              <a:spcAft>
                <a:spcPct val="0"/>
              </a:spcAft>
              <a:defRPr/>
            </a:pPr>
            <a:r>
              <a:rPr lang="en-US" sz="1200" dirty="0" smtClean="0">
                <a:solidFill>
                  <a:prstClr val="black"/>
                </a:solidFill>
                <a:cs typeface="Arial" charset="0"/>
              </a:rPr>
              <a:t>“A,” “B,” “C,” </a:t>
            </a:r>
            <a:r>
              <a:rPr lang="en-US" sz="1200" dirty="0" smtClean="0"/>
              <a:t>excludes special admits</a:t>
            </a:r>
            <a:endParaRPr lang="en-US" sz="1200" dirty="0"/>
          </a:p>
        </p:txBody>
      </p:sp>
      <p:sp>
        <p:nvSpPr>
          <p:cNvPr id="18" name="Double Bracket 17"/>
          <p:cNvSpPr/>
          <p:nvPr/>
        </p:nvSpPr>
        <p:spPr>
          <a:xfrm>
            <a:off x="238506" y="2768168"/>
            <a:ext cx="3942588" cy="1359658"/>
          </a:xfrm>
          <a:prstGeom prst="bracket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Plus 18"/>
          <p:cNvSpPr/>
          <p:nvPr/>
        </p:nvSpPr>
        <p:spPr>
          <a:xfrm>
            <a:off x="2225040" y="3061026"/>
            <a:ext cx="304800" cy="38620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28494" y="2931262"/>
            <a:ext cx="1828800" cy="800219"/>
          </a:xfrm>
          <a:prstGeom prst="rect">
            <a:avLst/>
          </a:prstGeom>
          <a:noFill/>
        </p:spPr>
        <p:txBody>
          <a:bodyPr wrap="square" rtlCol="0">
            <a:spAutoFit/>
          </a:bodyPr>
          <a:lstStyle/>
          <a:p>
            <a:pPr algn="ctr"/>
            <a:r>
              <a:rPr lang="en-US" sz="1600" b="1" dirty="0" smtClean="0"/>
              <a:t>Base Funding</a:t>
            </a:r>
          </a:p>
          <a:p>
            <a:pPr algn="ctr"/>
            <a:r>
              <a:rPr lang="en-US" sz="1600" b="1" dirty="0" smtClean="0"/>
              <a:t>Floor $35K or 10%</a:t>
            </a:r>
          </a:p>
          <a:p>
            <a:pPr algn="ctr"/>
            <a:r>
              <a:rPr lang="en-US" sz="1400" i="1" dirty="0" smtClean="0"/>
              <a:t>(whichever is greater)</a:t>
            </a:r>
            <a:endParaRPr lang="en-US" sz="1400" i="1" dirty="0"/>
          </a:p>
        </p:txBody>
      </p:sp>
      <p:sp>
        <p:nvSpPr>
          <p:cNvPr id="21" name="Left Brace 20"/>
          <p:cNvSpPr/>
          <p:nvPr/>
        </p:nvSpPr>
        <p:spPr>
          <a:xfrm rot="16200000">
            <a:off x="2039874" y="2987875"/>
            <a:ext cx="339852" cy="2854451"/>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22" name="TextBox 21"/>
          <p:cNvSpPr txBox="1"/>
          <p:nvPr/>
        </p:nvSpPr>
        <p:spPr>
          <a:xfrm>
            <a:off x="1893848" y="4585026"/>
            <a:ext cx="631904" cy="400110"/>
          </a:xfrm>
          <a:prstGeom prst="rect">
            <a:avLst/>
          </a:prstGeom>
          <a:noFill/>
        </p:spPr>
        <p:txBody>
          <a:bodyPr wrap="none" rtlCol="0">
            <a:spAutoFit/>
          </a:bodyPr>
          <a:lstStyle/>
          <a:p>
            <a:pPr algn="ctr"/>
            <a:r>
              <a:rPr lang="en-US" sz="2000" b="1" dirty="0" smtClean="0"/>
              <a:t>40%</a:t>
            </a:r>
            <a:endParaRPr lang="en-US" sz="2000" b="1" dirty="0"/>
          </a:p>
        </p:txBody>
      </p:sp>
      <p:sp>
        <p:nvSpPr>
          <p:cNvPr id="23" name="Down Arrow 22"/>
          <p:cNvSpPr/>
          <p:nvPr/>
        </p:nvSpPr>
        <p:spPr>
          <a:xfrm>
            <a:off x="8133214" y="2374022"/>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926753" y="2768168"/>
            <a:ext cx="641522" cy="338554"/>
          </a:xfrm>
          <a:prstGeom prst="rect">
            <a:avLst/>
          </a:prstGeom>
          <a:noFill/>
        </p:spPr>
        <p:txBody>
          <a:bodyPr wrap="none" rtlCol="0">
            <a:spAutoFit/>
          </a:bodyPr>
          <a:lstStyle/>
          <a:p>
            <a:pPr algn="ctr"/>
            <a:r>
              <a:rPr lang="en-US" sz="1600" b="1" dirty="0" smtClean="0"/>
              <a:t>3:1</a:t>
            </a:r>
            <a:r>
              <a:rPr lang="en-US" sz="1000" b="1" dirty="0" smtClean="0"/>
              <a:t>***</a:t>
            </a:r>
            <a:endParaRPr lang="en-US" sz="1000" b="1" dirty="0"/>
          </a:p>
        </p:txBody>
      </p:sp>
      <p:sp>
        <p:nvSpPr>
          <p:cNvPr id="27" name="TextBox 26"/>
          <p:cNvSpPr txBox="1"/>
          <p:nvPr/>
        </p:nvSpPr>
        <p:spPr>
          <a:xfrm>
            <a:off x="4404246" y="2762072"/>
            <a:ext cx="2884444" cy="2277547"/>
          </a:xfrm>
          <a:prstGeom prst="rect">
            <a:avLst/>
          </a:prstGeom>
          <a:noFill/>
        </p:spPr>
        <p:txBody>
          <a:bodyPr wrap="none" rtlCol="0">
            <a:spAutoFit/>
          </a:bodyPr>
          <a:lstStyle/>
          <a:p>
            <a:pPr algn="ctr">
              <a:spcAft>
                <a:spcPts val="600"/>
              </a:spcAft>
            </a:pPr>
            <a:r>
              <a:rPr lang="en-US" sz="1600" b="1" dirty="0" smtClean="0"/>
              <a:t>Initial Orientation </a:t>
            </a:r>
            <a:r>
              <a:rPr lang="en-US" sz="1000" b="1" dirty="0" smtClean="0"/>
              <a:t>(SS06)</a:t>
            </a:r>
            <a:r>
              <a:rPr lang="en-US" sz="1200" b="1" dirty="0" smtClean="0"/>
              <a:t>**</a:t>
            </a:r>
            <a:r>
              <a:rPr lang="en-US" sz="1600" b="1" dirty="0" smtClean="0"/>
              <a:t> </a:t>
            </a:r>
            <a:r>
              <a:rPr lang="en-US" sz="1600" b="1" dirty="0" smtClean="0">
                <a:solidFill>
                  <a:srgbClr val="C00000"/>
                </a:solidFill>
              </a:rPr>
              <a:t>10%</a:t>
            </a:r>
          </a:p>
          <a:p>
            <a:pPr algn="ctr">
              <a:spcAft>
                <a:spcPts val="600"/>
              </a:spcAft>
            </a:pPr>
            <a:r>
              <a:rPr lang="en-US" sz="1600" b="1" dirty="0" smtClean="0"/>
              <a:t>Initial Assessment </a:t>
            </a:r>
            <a:r>
              <a:rPr lang="en-US" sz="1000" b="1" dirty="0" smtClean="0"/>
              <a:t>(SS07)</a:t>
            </a:r>
            <a:r>
              <a:rPr lang="en-US" sz="1200" b="1" dirty="0" smtClean="0"/>
              <a:t>**</a:t>
            </a:r>
            <a:r>
              <a:rPr lang="en-US" sz="1600" b="1" dirty="0" smtClean="0"/>
              <a:t> </a:t>
            </a:r>
            <a:r>
              <a:rPr lang="en-US" sz="1600" b="1" dirty="0" smtClean="0">
                <a:solidFill>
                  <a:srgbClr val="C00000"/>
                </a:solidFill>
              </a:rPr>
              <a:t>10%</a:t>
            </a:r>
          </a:p>
          <a:p>
            <a:pPr algn="ctr">
              <a:spcAft>
                <a:spcPts val="600"/>
              </a:spcAft>
            </a:pPr>
            <a:r>
              <a:rPr lang="en-US" sz="1600" b="1" dirty="0" smtClean="0"/>
              <a:t>Abbreviated SEP </a:t>
            </a:r>
            <a:r>
              <a:rPr lang="en-US" sz="1000" b="1" dirty="0" smtClean="0"/>
              <a:t>(SS09)</a:t>
            </a:r>
            <a:r>
              <a:rPr lang="en-US" sz="1200" b="1" dirty="0" smtClean="0"/>
              <a:t>**</a:t>
            </a:r>
            <a:r>
              <a:rPr lang="en-US" sz="1600" b="1" dirty="0" smtClean="0"/>
              <a:t> </a:t>
            </a:r>
            <a:r>
              <a:rPr lang="en-US" sz="1600" b="1" dirty="0" smtClean="0">
                <a:solidFill>
                  <a:srgbClr val="C00000"/>
                </a:solidFill>
              </a:rPr>
              <a:t>10%</a:t>
            </a:r>
          </a:p>
          <a:p>
            <a:pPr algn="ctr">
              <a:spcAft>
                <a:spcPts val="600"/>
              </a:spcAft>
            </a:pPr>
            <a:r>
              <a:rPr lang="en-US" sz="1600" b="1" dirty="0" smtClean="0"/>
              <a:t>Counseling/Advising </a:t>
            </a:r>
            <a:r>
              <a:rPr lang="en-US" sz="1000" b="1" dirty="0" smtClean="0"/>
              <a:t>(SS08)</a:t>
            </a:r>
            <a:r>
              <a:rPr lang="en-US" sz="1600" b="1" dirty="0" smtClean="0"/>
              <a:t> </a:t>
            </a:r>
            <a:r>
              <a:rPr lang="en-US" sz="1600" b="1" dirty="0" smtClean="0">
                <a:solidFill>
                  <a:srgbClr val="C00000"/>
                </a:solidFill>
              </a:rPr>
              <a:t>15%</a:t>
            </a:r>
          </a:p>
          <a:p>
            <a:pPr algn="ctr">
              <a:spcAft>
                <a:spcPts val="600"/>
              </a:spcAft>
            </a:pPr>
            <a:r>
              <a:rPr lang="en-US" sz="1600" b="1" dirty="0" smtClean="0"/>
              <a:t>Comprehensive SEP </a:t>
            </a:r>
            <a:r>
              <a:rPr lang="en-US" sz="1000" b="1" dirty="0" smtClean="0"/>
              <a:t>(SS09) </a:t>
            </a:r>
            <a:r>
              <a:rPr lang="en-US" sz="1600" b="1" dirty="0" smtClean="0">
                <a:solidFill>
                  <a:srgbClr val="C00000"/>
                </a:solidFill>
              </a:rPr>
              <a:t>35%</a:t>
            </a:r>
          </a:p>
          <a:p>
            <a:pPr algn="ctr">
              <a:spcAft>
                <a:spcPts val="600"/>
              </a:spcAft>
            </a:pPr>
            <a:r>
              <a:rPr lang="en-US" sz="1600" b="1" dirty="0" smtClean="0"/>
              <a:t>At Risk Follow-Up </a:t>
            </a:r>
            <a:r>
              <a:rPr lang="en-US" sz="1600" b="1" dirty="0"/>
              <a:t>Svc </a:t>
            </a:r>
            <a:r>
              <a:rPr lang="en-US" sz="1000" b="1" dirty="0"/>
              <a:t>(</a:t>
            </a:r>
            <a:r>
              <a:rPr lang="en-US" sz="1000" b="1" dirty="0" smtClean="0"/>
              <a:t>SM10) </a:t>
            </a:r>
            <a:r>
              <a:rPr lang="en-US" sz="1600" b="1" dirty="0" smtClean="0">
                <a:solidFill>
                  <a:srgbClr val="C00000"/>
                </a:solidFill>
              </a:rPr>
              <a:t>15%</a:t>
            </a:r>
          </a:p>
          <a:p>
            <a:pPr algn="ctr">
              <a:spcAft>
                <a:spcPts val="600"/>
              </a:spcAft>
            </a:pPr>
            <a:r>
              <a:rPr lang="en-US" sz="1600" b="1" dirty="0" smtClean="0"/>
              <a:t>Other Follow-Up </a:t>
            </a:r>
            <a:r>
              <a:rPr lang="en-US" sz="1600" b="1" dirty="0"/>
              <a:t>Svc </a:t>
            </a:r>
            <a:r>
              <a:rPr lang="en-US" sz="1000" b="1" dirty="0"/>
              <a:t>(</a:t>
            </a:r>
            <a:r>
              <a:rPr lang="en-US" sz="1000" b="1" dirty="0" smtClean="0"/>
              <a:t>SM11) </a:t>
            </a:r>
            <a:r>
              <a:rPr lang="en-US" sz="1600" b="1" dirty="0" smtClean="0">
                <a:solidFill>
                  <a:srgbClr val="C00000"/>
                </a:solidFill>
              </a:rPr>
              <a:t>5%</a:t>
            </a:r>
            <a:endParaRPr lang="en-US" sz="1600" b="1" dirty="0">
              <a:solidFill>
                <a:srgbClr val="C00000"/>
              </a:solidFill>
            </a:endParaRPr>
          </a:p>
        </p:txBody>
      </p:sp>
      <p:sp>
        <p:nvSpPr>
          <p:cNvPr id="28" name="Double Bracket 27"/>
          <p:cNvSpPr/>
          <p:nvPr/>
        </p:nvSpPr>
        <p:spPr>
          <a:xfrm>
            <a:off x="4433837" y="2762070"/>
            <a:ext cx="2881363" cy="2277547"/>
          </a:xfrm>
          <a:prstGeom prst="bracket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rot="16200000">
            <a:off x="5650634" y="4316941"/>
            <a:ext cx="391667" cy="1968584"/>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30" name="TextBox 29"/>
          <p:cNvSpPr txBox="1"/>
          <p:nvPr/>
        </p:nvSpPr>
        <p:spPr>
          <a:xfrm>
            <a:off x="5574308" y="5497067"/>
            <a:ext cx="631904" cy="400110"/>
          </a:xfrm>
          <a:prstGeom prst="rect">
            <a:avLst/>
          </a:prstGeom>
          <a:noFill/>
        </p:spPr>
        <p:txBody>
          <a:bodyPr wrap="none" rtlCol="0">
            <a:spAutoFit/>
          </a:bodyPr>
          <a:lstStyle/>
          <a:p>
            <a:pPr algn="ctr"/>
            <a:r>
              <a:rPr lang="en-US" sz="2000" b="1" dirty="0" smtClean="0"/>
              <a:t>60%</a:t>
            </a:r>
            <a:endParaRPr lang="en-US" sz="2000" b="1" dirty="0"/>
          </a:p>
        </p:txBody>
      </p:sp>
      <p:sp>
        <p:nvSpPr>
          <p:cNvPr id="31" name="TextBox 30"/>
          <p:cNvSpPr txBox="1"/>
          <p:nvPr/>
        </p:nvSpPr>
        <p:spPr>
          <a:xfrm>
            <a:off x="7346559" y="4684647"/>
            <a:ext cx="1974112" cy="646331"/>
          </a:xfrm>
          <a:prstGeom prst="rect">
            <a:avLst/>
          </a:prstGeom>
          <a:noFill/>
        </p:spPr>
        <p:txBody>
          <a:bodyPr wrap="square" rtlCol="0">
            <a:spAutoFit/>
          </a:bodyPr>
          <a:lstStyle/>
          <a:p>
            <a:r>
              <a:rPr lang="en-US" sz="1200" dirty="0" smtClean="0"/>
              <a:t>**Include pre-enrollment services provided for students with SB record</a:t>
            </a:r>
            <a:endParaRPr lang="en-US" sz="1200" dirty="0"/>
          </a:p>
        </p:txBody>
      </p:sp>
      <p:sp>
        <p:nvSpPr>
          <p:cNvPr id="3" name="TextBox 2"/>
          <p:cNvSpPr txBox="1"/>
          <p:nvPr/>
        </p:nvSpPr>
        <p:spPr>
          <a:xfrm>
            <a:off x="7346559" y="5439763"/>
            <a:ext cx="1649428" cy="646331"/>
          </a:xfrm>
          <a:prstGeom prst="rect">
            <a:avLst/>
          </a:prstGeom>
          <a:noFill/>
        </p:spPr>
        <p:txBody>
          <a:bodyPr wrap="square" rtlCol="0">
            <a:spAutoFit/>
          </a:bodyPr>
          <a:lstStyle/>
          <a:p>
            <a:r>
              <a:rPr lang="en-US" sz="1200" dirty="0" smtClean="0"/>
              <a:t>***Match may include A&amp;R,  &amp; SSSP related technology &amp; research</a:t>
            </a:r>
            <a:endParaRPr lang="en-US" sz="1200" dirty="0"/>
          </a:p>
        </p:txBody>
      </p:sp>
    </p:spTree>
    <p:extLst>
      <p:ext uri="{BB962C8B-B14F-4D97-AF65-F5344CB8AC3E}">
        <p14:creationId xmlns:p14="http://schemas.microsoft.com/office/powerpoint/2010/main" val="134847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975" y="457200"/>
            <a:ext cx="7772400" cy="609600"/>
          </a:xfrm>
        </p:spPr>
        <p:txBody>
          <a:bodyPr>
            <a:normAutofit fontScale="90000"/>
          </a:bodyPr>
          <a:lstStyle/>
          <a:p>
            <a:r>
              <a:rPr lang="en-US" sz="300" b="1" dirty="0" smtClean="0"/>
              <a:t>a</a:t>
            </a:r>
            <a:r>
              <a:rPr lang="en-US" sz="2400" b="1" dirty="0" smtClean="0"/>
              <a:t/>
            </a:r>
            <a:br>
              <a:rPr lang="en-US" sz="2400" b="1" dirty="0" smtClean="0"/>
            </a:br>
            <a:r>
              <a:rPr lang="en-US" sz="3600" b="1" dirty="0" smtClean="0"/>
              <a:t>Example if </a:t>
            </a:r>
            <a:r>
              <a:rPr lang="en-US" sz="3600" b="1" dirty="0"/>
              <a:t>SSSP (</a:t>
            </a:r>
            <a:r>
              <a:rPr lang="en-US" sz="3600" b="1" dirty="0" smtClean="0"/>
              <a:t>Credit) </a:t>
            </a:r>
            <a:r>
              <a:rPr lang="en-US" sz="3600" b="1" dirty="0"/>
              <a:t>funded </a:t>
            </a:r>
            <a:r>
              <a:rPr lang="en-US" sz="3600" b="1" dirty="0" smtClean="0"/>
              <a:t>at $100 M…</a:t>
            </a:r>
            <a:endParaRPr lang="en-US" sz="3600" b="1" dirty="0"/>
          </a:p>
        </p:txBody>
      </p:sp>
      <p:sp>
        <p:nvSpPr>
          <p:cNvPr id="4" name="TextBox 3"/>
          <p:cNvSpPr txBox="1"/>
          <p:nvPr/>
        </p:nvSpPr>
        <p:spPr>
          <a:xfrm>
            <a:off x="5257800" y="1447800"/>
            <a:ext cx="1295400" cy="830997"/>
          </a:xfrm>
          <a:prstGeom prst="rect">
            <a:avLst/>
          </a:prstGeom>
          <a:noFill/>
        </p:spPr>
        <p:txBody>
          <a:bodyPr wrap="square" rtlCol="0">
            <a:spAutoFit/>
          </a:bodyPr>
          <a:lstStyle/>
          <a:p>
            <a:pPr algn="ctr"/>
            <a:r>
              <a:rPr lang="en-US" sz="1600" b="1" dirty="0" smtClean="0"/>
              <a:t>Students Served at the College</a:t>
            </a:r>
            <a:endParaRPr lang="en-US" sz="1600" dirty="0"/>
          </a:p>
        </p:txBody>
      </p:sp>
      <p:sp>
        <p:nvSpPr>
          <p:cNvPr id="5" name="TextBox 4"/>
          <p:cNvSpPr txBox="1"/>
          <p:nvPr/>
        </p:nvSpPr>
        <p:spPr>
          <a:xfrm>
            <a:off x="7391400" y="1752600"/>
            <a:ext cx="1542795" cy="646331"/>
          </a:xfrm>
          <a:prstGeom prst="rect">
            <a:avLst/>
          </a:prstGeom>
          <a:noFill/>
        </p:spPr>
        <p:txBody>
          <a:bodyPr wrap="none" rtlCol="0">
            <a:spAutoFit/>
          </a:bodyPr>
          <a:lstStyle/>
          <a:p>
            <a:pPr algn="ctr"/>
            <a:r>
              <a:rPr lang="en-US" b="1" dirty="0" smtClean="0"/>
              <a:t>College Match</a:t>
            </a:r>
          </a:p>
          <a:p>
            <a:endParaRPr lang="en-US" dirty="0"/>
          </a:p>
        </p:txBody>
      </p:sp>
      <p:sp>
        <p:nvSpPr>
          <p:cNvPr id="6" name="TextBox 5"/>
          <p:cNvSpPr txBox="1"/>
          <p:nvPr/>
        </p:nvSpPr>
        <p:spPr>
          <a:xfrm>
            <a:off x="1219200" y="1524000"/>
            <a:ext cx="2209799" cy="830997"/>
          </a:xfrm>
          <a:prstGeom prst="rect">
            <a:avLst/>
          </a:prstGeom>
          <a:noFill/>
        </p:spPr>
        <p:txBody>
          <a:bodyPr wrap="square" rtlCol="0">
            <a:spAutoFit/>
          </a:bodyPr>
          <a:lstStyle/>
          <a:p>
            <a:pPr algn="ctr"/>
            <a:r>
              <a:rPr lang="en-US" sz="1600" b="1" dirty="0" smtClean="0"/>
              <a:t>College’s Potential Population of Students to Receive Services</a:t>
            </a:r>
            <a:endParaRPr lang="en-US" sz="1600" dirty="0"/>
          </a:p>
        </p:txBody>
      </p:sp>
      <p:sp>
        <p:nvSpPr>
          <p:cNvPr id="9" name="Plus 8"/>
          <p:cNvSpPr/>
          <p:nvPr/>
        </p:nvSpPr>
        <p:spPr>
          <a:xfrm>
            <a:off x="3962400" y="1676400"/>
            <a:ext cx="457200" cy="4894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lus 9"/>
          <p:cNvSpPr/>
          <p:nvPr/>
        </p:nvSpPr>
        <p:spPr>
          <a:xfrm>
            <a:off x="6858000" y="1676400"/>
            <a:ext cx="457200" cy="4894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2209800" y="2362200"/>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5715000" y="2286000"/>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91440" y="2920963"/>
            <a:ext cx="2438400" cy="1015663"/>
          </a:xfrm>
          <a:prstGeom prst="rect">
            <a:avLst/>
          </a:prstGeom>
          <a:noFill/>
        </p:spPr>
        <p:txBody>
          <a:bodyPr wrap="square" rtlCol="0">
            <a:spAutoFit/>
          </a:bodyPr>
          <a:lstStyle/>
          <a:p>
            <a:pPr algn="ctr"/>
            <a:r>
              <a:rPr lang="en-US" sz="1600" b="1" dirty="0" smtClean="0"/>
              <a:t>Unduplicated Credit Student Headcount*</a:t>
            </a:r>
          </a:p>
          <a:p>
            <a:pPr algn="ctr"/>
            <a:r>
              <a:rPr lang="en-US" sz="1400" i="1" dirty="0" smtClean="0"/>
              <a:t>(academic year = </a:t>
            </a:r>
          </a:p>
          <a:p>
            <a:pPr algn="ctr"/>
            <a:r>
              <a:rPr lang="en-US" sz="1400" i="1" dirty="0" smtClean="0"/>
              <a:t>summer, fall, winter, spring)</a:t>
            </a:r>
            <a:endParaRPr lang="en-US" sz="1400" i="1" dirty="0"/>
          </a:p>
        </p:txBody>
      </p:sp>
      <p:sp>
        <p:nvSpPr>
          <p:cNvPr id="18" name="Double Bracket 17"/>
          <p:cNvSpPr/>
          <p:nvPr/>
        </p:nvSpPr>
        <p:spPr>
          <a:xfrm>
            <a:off x="238506" y="2768168"/>
            <a:ext cx="3952494" cy="1956232"/>
          </a:xfrm>
          <a:prstGeom prst="bracket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Plus 18"/>
          <p:cNvSpPr/>
          <p:nvPr/>
        </p:nvSpPr>
        <p:spPr>
          <a:xfrm>
            <a:off x="2296599" y="3132585"/>
            <a:ext cx="304800" cy="310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428494" y="2931262"/>
            <a:ext cx="1828800" cy="1908215"/>
          </a:xfrm>
          <a:prstGeom prst="rect">
            <a:avLst/>
          </a:prstGeom>
          <a:noFill/>
        </p:spPr>
        <p:txBody>
          <a:bodyPr wrap="square" rtlCol="0">
            <a:spAutoFit/>
          </a:bodyPr>
          <a:lstStyle/>
          <a:p>
            <a:pPr algn="ctr"/>
            <a:r>
              <a:rPr lang="en-US" sz="1600" b="1" dirty="0" smtClean="0"/>
              <a:t>Base Funding</a:t>
            </a:r>
          </a:p>
          <a:p>
            <a:pPr algn="ctr"/>
            <a:r>
              <a:rPr lang="en-US" sz="1600" b="1" dirty="0" smtClean="0"/>
              <a:t>Floor $35K or </a:t>
            </a:r>
          </a:p>
          <a:p>
            <a:pPr algn="ctr"/>
            <a:r>
              <a:rPr lang="en-US" sz="1600" b="1" dirty="0" smtClean="0"/>
              <a:t>10% = $88,495 </a:t>
            </a:r>
          </a:p>
          <a:p>
            <a:pPr algn="ctr"/>
            <a:r>
              <a:rPr lang="en-US" sz="1400" i="1" dirty="0" smtClean="0"/>
              <a:t>(whichever is greater, based on 10% of total state appropriation, divided by # of colleges)</a:t>
            </a:r>
            <a:endParaRPr lang="en-US" sz="1400" i="1" dirty="0"/>
          </a:p>
        </p:txBody>
      </p:sp>
      <p:sp>
        <p:nvSpPr>
          <p:cNvPr id="21" name="Left Brace 20"/>
          <p:cNvSpPr/>
          <p:nvPr/>
        </p:nvSpPr>
        <p:spPr>
          <a:xfrm rot="16200000">
            <a:off x="2127682" y="3508249"/>
            <a:ext cx="339852" cy="2854451"/>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22" name="TextBox 21"/>
          <p:cNvSpPr txBox="1"/>
          <p:nvPr/>
        </p:nvSpPr>
        <p:spPr>
          <a:xfrm>
            <a:off x="1524000" y="5105400"/>
            <a:ext cx="1547218" cy="400110"/>
          </a:xfrm>
          <a:prstGeom prst="rect">
            <a:avLst/>
          </a:prstGeom>
          <a:noFill/>
        </p:spPr>
        <p:txBody>
          <a:bodyPr wrap="none" rtlCol="0">
            <a:spAutoFit/>
          </a:bodyPr>
          <a:lstStyle/>
          <a:p>
            <a:pPr algn="ctr"/>
            <a:r>
              <a:rPr lang="en-US" sz="2000" b="1" dirty="0" smtClean="0"/>
              <a:t>40% = $40 M</a:t>
            </a:r>
            <a:endParaRPr lang="en-US" sz="2000" b="1" dirty="0"/>
          </a:p>
        </p:txBody>
      </p:sp>
      <p:sp>
        <p:nvSpPr>
          <p:cNvPr id="23" name="Down Arrow 22"/>
          <p:cNvSpPr/>
          <p:nvPr/>
        </p:nvSpPr>
        <p:spPr>
          <a:xfrm>
            <a:off x="8077200" y="2362200"/>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8001000" y="2895600"/>
            <a:ext cx="449162" cy="338554"/>
          </a:xfrm>
          <a:prstGeom prst="rect">
            <a:avLst/>
          </a:prstGeom>
          <a:noFill/>
        </p:spPr>
        <p:txBody>
          <a:bodyPr wrap="none" rtlCol="0">
            <a:spAutoFit/>
          </a:bodyPr>
          <a:lstStyle/>
          <a:p>
            <a:pPr algn="ctr"/>
            <a:r>
              <a:rPr lang="en-US" sz="1600" b="1" dirty="0" smtClean="0"/>
              <a:t>3:1</a:t>
            </a:r>
            <a:endParaRPr lang="en-US" sz="1600" b="1" dirty="0"/>
          </a:p>
        </p:txBody>
      </p:sp>
      <p:sp>
        <p:nvSpPr>
          <p:cNvPr id="27" name="TextBox 26"/>
          <p:cNvSpPr txBox="1"/>
          <p:nvPr/>
        </p:nvSpPr>
        <p:spPr>
          <a:xfrm>
            <a:off x="4640624" y="2762072"/>
            <a:ext cx="3131776" cy="2277547"/>
          </a:xfrm>
          <a:prstGeom prst="rect">
            <a:avLst/>
          </a:prstGeom>
          <a:noFill/>
        </p:spPr>
        <p:txBody>
          <a:bodyPr wrap="square" rtlCol="0">
            <a:spAutoFit/>
          </a:bodyPr>
          <a:lstStyle/>
          <a:p>
            <a:pPr algn="ctr">
              <a:spcAft>
                <a:spcPts val="600"/>
              </a:spcAft>
            </a:pPr>
            <a:r>
              <a:rPr lang="en-US" sz="1600" b="1" dirty="0" smtClean="0"/>
              <a:t>Initial Orientation</a:t>
            </a:r>
            <a:r>
              <a:rPr lang="en-US" sz="1200" b="1" dirty="0" smtClean="0"/>
              <a:t>**</a:t>
            </a:r>
            <a:r>
              <a:rPr lang="en-US" sz="1600" b="1" dirty="0" smtClean="0"/>
              <a:t> </a:t>
            </a:r>
            <a:r>
              <a:rPr lang="en-US" sz="1600" b="1" dirty="0" smtClean="0">
                <a:solidFill>
                  <a:srgbClr val="C00000"/>
                </a:solidFill>
              </a:rPr>
              <a:t>10%=$6M</a:t>
            </a:r>
          </a:p>
          <a:p>
            <a:pPr algn="ctr">
              <a:spcAft>
                <a:spcPts val="600"/>
              </a:spcAft>
            </a:pPr>
            <a:r>
              <a:rPr lang="en-US" sz="1600" b="1" dirty="0" smtClean="0"/>
              <a:t>Initial Assessment</a:t>
            </a:r>
            <a:r>
              <a:rPr lang="en-US" sz="1200" b="1" dirty="0" smtClean="0"/>
              <a:t>**</a:t>
            </a:r>
            <a:r>
              <a:rPr lang="en-US" sz="1600" b="1" dirty="0" smtClean="0"/>
              <a:t> </a:t>
            </a:r>
            <a:r>
              <a:rPr lang="en-US" sz="1600" b="1" dirty="0" smtClean="0">
                <a:solidFill>
                  <a:srgbClr val="C00000"/>
                </a:solidFill>
              </a:rPr>
              <a:t>10%=$6M</a:t>
            </a:r>
          </a:p>
          <a:p>
            <a:pPr algn="ctr">
              <a:spcAft>
                <a:spcPts val="600"/>
              </a:spcAft>
            </a:pPr>
            <a:r>
              <a:rPr lang="en-US" sz="1600" b="1" dirty="0" smtClean="0"/>
              <a:t>Abbreviated SEP</a:t>
            </a:r>
            <a:r>
              <a:rPr lang="en-US" sz="1200" b="1" dirty="0" smtClean="0"/>
              <a:t>**</a:t>
            </a:r>
            <a:r>
              <a:rPr lang="en-US" sz="1600" b="1" dirty="0" smtClean="0"/>
              <a:t> </a:t>
            </a:r>
            <a:r>
              <a:rPr lang="en-US" sz="1600" b="1" dirty="0" smtClean="0">
                <a:solidFill>
                  <a:srgbClr val="C00000"/>
                </a:solidFill>
              </a:rPr>
              <a:t>10%=$6M</a:t>
            </a:r>
          </a:p>
          <a:p>
            <a:pPr algn="ctr">
              <a:spcAft>
                <a:spcPts val="600"/>
              </a:spcAft>
            </a:pPr>
            <a:r>
              <a:rPr lang="en-US" sz="1600" b="1" dirty="0" smtClean="0"/>
              <a:t>Counseling/Advising </a:t>
            </a:r>
            <a:r>
              <a:rPr lang="en-US" sz="1600" b="1" dirty="0" smtClean="0">
                <a:solidFill>
                  <a:srgbClr val="C00000"/>
                </a:solidFill>
              </a:rPr>
              <a:t>15%=$9M</a:t>
            </a:r>
          </a:p>
          <a:p>
            <a:pPr algn="ctr">
              <a:spcAft>
                <a:spcPts val="600"/>
              </a:spcAft>
            </a:pPr>
            <a:r>
              <a:rPr lang="en-US" sz="1600" b="1" dirty="0" smtClean="0"/>
              <a:t>Comprehensive SEP </a:t>
            </a:r>
            <a:r>
              <a:rPr lang="en-US" sz="1600" b="1" dirty="0" smtClean="0">
                <a:solidFill>
                  <a:srgbClr val="C00000"/>
                </a:solidFill>
              </a:rPr>
              <a:t>35%=$21M</a:t>
            </a:r>
          </a:p>
          <a:p>
            <a:pPr algn="ctr">
              <a:spcAft>
                <a:spcPts val="600"/>
              </a:spcAft>
            </a:pPr>
            <a:r>
              <a:rPr lang="en-US" sz="1600" b="1" dirty="0" smtClean="0"/>
              <a:t>At Risk Follow-Up Svc </a:t>
            </a:r>
            <a:r>
              <a:rPr lang="en-US" sz="1600" b="1" dirty="0" smtClean="0">
                <a:solidFill>
                  <a:srgbClr val="C00000"/>
                </a:solidFill>
              </a:rPr>
              <a:t>15%=$9M</a:t>
            </a:r>
          </a:p>
          <a:p>
            <a:pPr algn="ctr">
              <a:spcAft>
                <a:spcPts val="600"/>
              </a:spcAft>
            </a:pPr>
            <a:r>
              <a:rPr lang="en-US" sz="1600" b="1" dirty="0" smtClean="0"/>
              <a:t>Other Follow-Up Svc </a:t>
            </a:r>
            <a:r>
              <a:rPr lang="en-US" sz="1600" b="1" dirty="0" smtClean="0">
                <a:solidFill>
                  <a:srgbClr val="C00000"/>
                </a:solidFill>
              </a:rPr>
              <a:t>5%=$3M</a:t>
            </a:r>
            <a:endParaRPr lang="en-US" sz="1600" b="1" dirty="0">
              <a:solidFill>
                <a:srgbClr val="C00000"/>
              </a:solidFill>
            </a:endParaRPr>
          </a:p>
        </p:txBody>
      </p:sp>
      <p:sp>
        <p:nvSpPr>
          <p:cNvPr id="28" name="Double Bracket 27"/>
          <p:cNvSpPr/>
          <p:nvPr/>
        </p:nvSpPr>
        <p:spPr>
          <a:xfrm>
            <a:off x="4640624" y="2762071"/>
            <a:ext cx="3131776" cy="2277547"/>
          </a:xfrm>
          <a:prstGeom prst="bracket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Left Brace 28"/>
          <p:cNvSpPr/>
          <p:nvPr/>
        </p:nvSpPr>
        <p:spPr>
          <a:xfrm rot="16200000">
            <a:off x="6006503" y="4325384"/>
            <a:ext cx="391667" cy="1968584"/>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30" name="TextBox 29"/>
          <p:cNvSpPr txBox="1"/>
          <p:nvPr/>
        </p:nvSpPr>
        <p:spPr>
          <a:xfrm>
            <a:off x="5472521" y="5505510"/>
            <a:ext cx="1547218" cy="400110"/>
          </a:xfrm>
          <a:prstGeom prst="rect">
            <a:avLst/>
          </a:prstGeom>
          <a:noFill/>
        </p:spPr>
        <p:txBody>
          <a:bodyPr wrap="none" rtlCol="0">
            <a:spAutoFit/>
          </a:bodyPr>
          <a:lstStyle/>
          <a:p>
            <a:pPr algn="ctr"/>
            <a:r>
              <a:rPr lang="en-US" sz="2000" b="1" dirty="0" smtClean="0"/>
              <a:t>60% = $60 M</a:t>
            </a:r>
            <a:endParaRPr lang="en-US" sz="2000" b="1" dirty="0"/>
          </a:p>
        </p:txBody>
      </p:sp>
    </p:spTree>
    <p:extLst>
      <p:ext uri="{BB962C8B-B14F-4D97-AF65-F5344CB8AC3E}">
        <p14:creationId xmlns:p14="http://schemas.microsoft.com/office/powerpoint/2010/main" val="61046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1" y="457200"/>
            <a:ext cx="8408504" cy="929694"/>
          </a:xfrm>
        </p:spPr>
        <p:txBody>
          <a:bodyPr>
            <a:normAutofit/>
          </a:bodyPr>
          <a:lstStyle/>
          <a:p>
            <a:r>
              <a:rPr lang="en-US" sz="4000" b="1" dirty="0" smtClean="0"/>
              <a:t>Phase-in for New Funding Formula</a:t>
            </a:r>
            <a:endParaRPr lang="en-US" sz="4000" b="1" dirty="0"/>
          </a:p>
        </p:txBody>
      </p:sp>
      <p:sp>
        <p:nvSpPr>
          <p:cNvPr id="7" name="Content Placeholder 6"/>
          <p:cNvSpPr>
            <a:spLocks noGrp="1"/>
          </p:cNvSpPr>
          <p:nvPr>
            <p:ph idx="1"/>
          </p:nvPr>
        </p:nvSpPr>
        <p:spPr>
          <a:xfrm>
            <a:off x="500932" y="1372952"/>
            <a:ext cx="8486951" cy="4169102"/>
          </a:xfrm>
        </p:spPr>
        <p:txBody>
          <a:bodyPr>
            <a:normAutofit/>
          </a:bodyPr>
          <a:lstStyle/>
          <a:p>
            <a:r>
              <a:rPr lang="en-US" sz="2800" dirty="0"/>
              <a:t>Goes into effect for 2015-16 </a:t>
            </a:r>
            <a:r>
              <a:rPr lang="en-US" sz="2800" dirty="0" smtClean="0"/>
              <a:t>allocations </a:t>
            </a:r>
          </a:p>
          <a:p>
            <a:r>
              <a:rPr lang="en-US" sz="2800" dirty="0" smtClean="0"/>
              <a:t>Based </a:t>
            </a:r>
            <a:r>
              <a:rPr lang="en-US" sz="2800" dirty="0"/>
              <a:t>on MIS data </a:t>
            </a:r>
            <a:r>
              <a:rPr lang="en-US" sz="2800" dirty="0" smtClean="0"/>
              <a:t>for 2014-15 </a:t>
            </a:r>
            <a:r>
              <a:rPr lang="en-US" sz="2800" dirty="0"/>
              <a:t>enrollments and </a:t>
            </a:r>
            <a:r>
              <a:rPr lang="en-US" sz="2800" dirty="0" smtClean="0"/>
              <a:t>services (</a:t>
            </a:r>
            <a:r>
              <a:rPr lang="en-US" sz="2800" dirty="0"/>
              <a:t>reported in August </a:t>
            </a:r>
            <a:r>
              <a:rPr lang="en-US" sz="2800" dirty="0" smtClean="0"/>
              <a:t>2015)</a:t>
            </a:r>
            <a:endParaRPr lang="en-US" sz="2800" dirty="0"/>
          </a:p>
          <a:p>
            <a:r>
              <a:rPr lang="en-US" sz="2800" dirty="0" smtClean="0"/>
              <a:t>2015-16 </a:t>
            </a:r>
            <a:r>
              <a:rPr lang="en-US" sz="2800" dirty="0"/>
              <a:t>f</a:t>
            </a:r>
            <a:r>
              <a:rPr lang="en-US" sz="2800" dirty="0" smtClean="0"/>
              <a:t>unding guaranteed at 80% of prior year allocations to allow for transition</a:t>
            </a:r>
          </a:p>
          <a:p>
            <a:r>
              <a:rPr lang="en-US" sz="2800" dirty="0" smtClean="0"/>
              <a:t>2016-17 allocations guaranteed at 50% of 2014-15</a:t>
            </a:r>
          </a:p>
          <a:p>
            <a:r>
              <a:rPr lang="en-US" sz="2800" dirty="0" smtClean="0"/>
              <a:t>2017-18 and beyond, guarantee returns to 95% of prior year for stability (as long as budget allows)</a:t>
            </a:r>
            <a:endParaRPr lang="en-US" sz="2800" dirty="0"/>
          </a:p>
        </p:txBody>
      </p:sp>
    </p:spTree>
    <p:extLst>
      <p:ext uri="{BB962C8B-B14F-4D97-AF65-F5344CB8AC3E}">
        <p14:creationId xmlns:p14="http://schemas.microsoft.com/office/powerpoint/2010/main" val="60388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686801" cy="784728"/>
          </a:xfrm>
        </p:spPr>
        <p:txBody>
          <a:bodyPr>
            <a:noAutofit/>
          </a:bodyPr>
          <a:lstStyle/>
          <a:p>
            <a:r>
              <a:rPr lang="en-US" sz="3800" b="1" dirty="0"/>
              <a:t>Funding </a:t>
            </a:r>
            <a:r>
              <a:rPr lang="en-US" sz="3800" b="1" dirty="0" smtClean="0"/>
              <a:t>Formula for </a:t>
            </a:r>
            <a:r>
              <a:rPr lang="en-US" sz="3800" b="1" dirty="0"/>
              <a:t>2013-14 and 2014-15</a:t>
            </a:r>
            <a:endParaRPr lang="en-US" sz="3800" dirty="0"/>
          </a:p>
        </p:txBody>
      </p:sp>
      <p:sp>
        <p:nvSpPr>
          <p:cNvPr id="3" name="Content Placeholder 2"/>
          <p:cNvSpPr>
            <a:spLocks noGrp="1"/>
          </p:cNvSpPr>
          <p:nvPr>
            <p:ph idx="1"/>
          </p:nvPr>
        </p:nvSpPr>
        <p:spPr>
          <a:xfrm>
            <a:off x="334536" y="1502797"/>
            <a:ext cx="8698145" cy="4389119"/>
          </a:xfrm>
        </p:spPr>
        <p:txBody>
          <a:bodyPr>
            <a:noAutofit/>
          </a:bodyPr>
          <a:lstStyle/>
          <a:p>
            <a:pPr marL="0" indent="0">
              <a:buNone/>
            </a:pPr>
            <a:r>
              <a:rPr lang="en-US" sz="2700" dirty="0"/>
              <a:t>Allocations based on existing Matriculation </a:t>
            </a:r>
            <a:r>
              <a:rPr lang="en-US" sz="2700" dirty="0" smtClean="0"/>
              <a:t>formula:</a:t>
            </a:r>
            <a:endParaRPr lang="en-US" sz="2700" dirty="0"/>
          </a:p>
          <a:p>
            <a:r>
              <a:rPr lang="en-US" sz="2700" dirty="0"/>
              <a:t>2.4 </a:t>
            </a:r>
            <a:r>
              <a:rPr lang="en-US" sz="2700" dirty="0" smtClean="0"/>
              <a:t>X new </a:t>
            </a:r>
            <a:r>
              <a:rPr lang="en-US" sz="2700" dirty="0"/>
              <a:t>credit students plus </a:t>
            </a:r>
            <a:r>
              <a:rPr lang="en-US" sz="2700" dirty="0" smtClean="0"/>
              <a:t>1.0 X continuing </a:t>
            </a:r>
            <a:r>
              <a:rPr lang="en-US" sz="2700" dirty="0"/>
              <a:t>credit students</a:t>
            </a:r>
          </a:p>
          <a:p>
            <a:r>
              <a:rPr lang="en-US" sz="2700" dirty="0"/>
              <a:t>Each college receives at least 95% of prior year’s credit </a:t>
            </a:r>
            <a:r>
              <a:rPr lang="en-US" sz="2700" dirty="0" smtClean="0"/>
              <a:t>allocation (if budget allows)</a:t>
            </a:r>
            <a:endParaRPr lang="en-US" sz="2700" dirty="0"/>
          </a:p>
          <a:p>
            <a:r>
              <a:rPr lang="en-US" sz="2700" dirty="0"/>
              <a:t>Minimum guaranteed </a:t>
            </a:r>
            <a:r>
              <a:rPr lang="en-US" sz="2700" dirty="0" smtClean="0"/>
              <a:t>base allocation </a:t>
            </a:r>
            <a:r>
              <a:rPr lang="en-US" sz="2700" dirty="0"/>
              <a:t>of $</a:t>
            </a:r>
            <a:r>
              <a:rPr lang="en-US" sz="2700" dirty="0" smtClean="0"/>
              <a:t>50,000</a:t>
            </a:r>
            <a:br>
              <a:rPr lang="en-US" sz="2700" dirty="0" smtClean="0"/>
            </a:br>
            <a:r>
              <a:rPr lang="en-US" sz="2700" dirty="0" smtClean="0"/>
              <a:t>for small </a:t>
            </a:r>
            <a:r>
              <a:rPr lang="en-US" sz="2700" dirty="0"/>
              <a:t>colleges</a:t>
            </a:r>
          </a:p>
          <a:p>
            <a:r>
              <a:rPr lang="en-US" sz="2700" dirty="0" smtClean="0"/>
              <a:t>Credit enrollment headcount based on prior year </a:t>
            </a:r>
            <a:r>
              <a:rPr lang="en-US" sz="2700" dirty="0"/>
              <a:t>MIS data </a:t>
            </a:r>
            <a:endParaRPr lang="en-US" sz="2700" dirty="0" smtClean="0"/>
          </a:p>
          <a:p>
            <a:r>
              <a:rPr lang="en-US" sz="2700" dirty="0" smtClean="0"/>
              <a:t>Match </a:t>
            </a:r>
            <a:r>
              <a:rPr lang="en-US" sz="2700" dirty="0"/>
              <a:t>requirement of 3:1 </a:t>
            </a:r>
          </a:p>
          <a:p>
            <a:endParaRPr lang="en-US" sz="2800" dirty="0"/>
          </a:p>
        </p:txBody>
      </p:sp>
    </p:spTree>
    <p:extLst>
      <p:ext uri="{BB962C8B-B14F-4D97-AF65-F5344CB8AC3E}">
        <p14:creationId xmlns:p14="http://schemas.microsoft.com/office/powerpoint/2010/main" val="6738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a:t>Noncredit Funding</a:t>
            </a:r>
            <a:endParaRPr lang="en-US" sz="4000" dirty="0"/>
          </a:p>
        </p:txBody>
      </p:sp>
      <p:sp>
        <p:nvSpPr>
          <p:cNvPr id="3" name="Content Placeholder 2"/>
          <p:cNvSpPr>
            <a:spLocks noGrp="1"/>
          </p:cNvSpPr>
          <p:nvPr>
            <p:ph idx="1"/>
          </p:nvPr>
        </p:nvSpPr>
        <p:spPr>
          <a:xfrm>
            <a:off x="457200" y="1486016"/>
            <a:ext cx="8527774" cy="4405894"/>
          </a:xfrm>
        </p:spPr>
        <p:txBody>
          <a:bodyPr>
            <a:normAutofit fontScale="92500" lnSpcReduction="10000"/>
          </a:bodyPr>
          <a:lstStyle/>
          <a:p>
            <a:r>
              <a:rPr lang="en-US" sz="3000" dirty="0"/>
              <a:t>Colleges administering non-credit programs </a:t>
            </a:r>
            <a:r>
              <a:rPr lang="en-US" sz="3000" dirty="0" smtClean="0"/>
              <a:t>certified </a:t>
            </a:r>
            <a:r>
              <a:rPr lang="en-US" sz="3000" dirty="0"/>
              <a:t>eligibility in July 2013</a:t>
            </a:r>
          </a:p>
          <a:p>
            <a:r>
              <a:rPr lang="en-US" sz="3000" dirty="0"/>
              <a:t>Funding for FY 2013-14 and 2014-15 will be based on formula used from 2001-02 through 2008-09</a:t>
            </a:r>
          </a:p>
          <a:p>
            <a:r>
              <a:rPr lang="en-US" sz="3000" dirty="0"/>
              <a:t>Separate noncredit </a:t>
            </a:r>
            <a:r>
              <a:rPr lang="en-US" sz="3000" dirty="0" smtClean="0"/>
              <a:t>Program </a:t>
            </a:r>
            <a:r>
              <a:rPr lang="en-US" sz="3000" dirty="0"/>
              <a:t>and </a:t>
            </a:r>
            <a:r>
              <a:rPr lang="en-US" sz="3000" dirty="0" smtClean="0"/>
              <a:t>Budget Plans </a:t>
            </a:r>
            <a:r>
              <a:rPr lang="en-US" sz="3000" dirty="0"/>
              <a:t>will be required for 2014-15</a:t>
            </a:r>
          </a:p>
          <a:p>
            <a:r>
              <a:rPr lang="en-US" sz="3000" dirty="0"/>
              <a:t>New funding formula </a:t>
            </a:r>
            <a:r>
              <a:rPr lang="en-US" sz="3000" dirty="0" smtClean="0"/>
              <a:t>will </a:t>
            </a:r>
            <a:r>
              <a:rPr lang="en-US" sz="3000" dirty="0"/>
              <a:t>be developed during </a:t>
            </a:r>
            <a:r>
              <a:rPr lang="en-US" sz="3000" dirty="0" smtClean="0"/>
              <a:t>2013-14 for implementation in 2015-16 </a:t>
            </a:r>
            <a:endParaRPr lang="en-US" sz="3000" dirty="0"/>
          </a:p>
          <a:p>
            <a:r>
              <a:rPr lang="en-US" sz="3000" dirty="0"/>
              <a:t>New formula will be based on a combination of eligible students and services</a:t>
            </a:r>
          </a:p>
          <a:p>
            <a:endParaRPr lang="en-US" dirty="0"/>
          </a:p>
        </p:txBody>
      </p:sp>
    </p:spTree>
    <p:extLst>
      <p:ext uri="{BB962C8B-B14F-4D97-AF65-F5344CB8AC3E}">
        <p14:creationId xmlns:p14="http://schemas.microsoft.com/office/powerpoint/2010/main" val="23443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690"/>
            <a:ext cx="8229600" cy="1143000"/>
          </a:xfrm>
        </p:spPr>
        <p:txBody>
          <a:bodyPr>
            <a:normAutofit fontScale="90000"/>
          </a:bodyPr>
          <a:lstStyle/>
          <a:p>
            <a:r>
              <a:rPr lang="en-US" b="1" dirty="0"/>
              <a:t>Allowable </a:t>
            </a:r>
            <a:r>
              <a:rPr lang="en-US" b="1" dirty="0" smtClean="0"/>
              <a:t>Expenditures</a:t>
            </a:r>
            <a:br>
              <a:rPr lang="en-US" b="1" dirty="0" smtClean="0"/>
            </a:br>
            <a:r>
              <a:rPr lang="en-US" b="1" dirty="0" smtClean="0"/>
              <a:t>for College </a:t>
            </a:r>
            <a:r>
              <a:rPr lang="en-US" b="1" dirty="0"/>
              <a:t>Match</a:t>
            </a:r>
            <a:endParaRPr lang="en-US" dirty="0"/>
          </a:p>
        </p:txBody>
      </p:sp>
      <p:sp>
        <p:nvSpPr>
          <p:cNvPr id="3" name="Content Placeholder 2"/>
          <p:cNvSpPr>
            <a:spLocks noGrp="1"/>
          </p:cNvSpPr>
          <p:nvPr>
            <p:ph idx="1"/>
          </p:nvPr>
        </p:nvSpPr>
        <p:spPr>
          <a:xfrm>
            <a:off x="457200" y="1471962"/>
            <a:ext cx="8229600" cy="4443808"/>
          </a:xfrm>
        </p:spPr>
        <p:txBody>
          <a:bodyPr/>
          <a:lstStyle/>
          <a:p>
            <a:r>
              <a:rPr lang="en-US" sz="2800" dirty="0"/>
              <a:t>Credit program requires 3:1 </a:t>
            </a:r>
            <a:r>
              <a:rPr lang="en-US" sz="2800" dirty="0" smtClean="0"/>
              <a:t>match</a:t>
            </a:r>
            <a:br>
              <a:rPr lang="en-US" sz="2800" dirty="0" smtClean="0"/>
            </a:br>
            <a:r>
              <a:rPr lang="en-US" sz="2800" dirty="0" smtClean="0"/>
              <a:t>Noncredit </a:t>
            </a:r>
            <a:r>
              <a:rPr lang="en-US" sz="2800" dirty="0"/>
              <a:t>program </a:t>
            </a:r>
            <a:r>
              <a:rPr lang="en-US" sz="2800" dirty="0" smtClean="0"/>
              <a:t>requires 1:1 </a:t>
            </a:r>
            <a:r>
              <a:rPr lang="en-US" sz="2800" dirty="0"/>
              <a:t>match</a:t>
            </a:r>
          </a:p>
          <a:p>
            <a:r>
              <a:rPr lang="en-US" sz="2800" dirty="0"/>
              <a:t>Matching funds must directly benefit SSSP, such as:</a:t>
            </a:r>
          </a:p>
          <a:p>
            <a:pPr lvl="1"/>
            <a:r>
              <a:rPr lang="en-US" sz="2000" dirty="0"/>
              <a:t>Orientation</a:t>
            </a:r>
          </a:p>
          <a:p>
            <a:pPr lvl="1"/>
            <a:r>
              <a:rPr lang="en-US" sz="2000" dirty="0"/>
              <a:t>Assessment for Placement</a:t>
            </a:r>
          </a:p>
          <a:p>
            <a:pPr lvl="1"/>
            <a:r>
              <a:rPr lang="en-US" sz="2000" dirty="0"/>
              <a:t>Student </a:t>
            </a:r>
            <a:r>
              <a:rPr lang="en-US" sz="2000" dirty="0" smtClean="0"/>
              <a:t>Education </a:t>
            </a:r>
            <a:r>
              <a:rPr lang="en-US" sz="2000" dirty="0"/>
              <a:t>Planning</a:t>
            </a:r>
          </a:p>
          <a:p>
            <a:pPr lvl="1"/>
            <a:r>
              <a:rPr lang="en-US" sz="2000" dirty="0"/>
              <a:t>Counseling and Advising</a:t>
            </a:r>
          </a:p>
          <a:p>
            <a:pPr lvl="1"/>
            <a:r>
              <a:rPr lang="en-US" sz="2000" dirty="0"/>
              <a:t>Follow Up Services</a:t>
            </a:r>
          </a:p>
          <a:p>
            <a:pPr lvl="1"/>
            <a:r>
              <a:rPr lang="en-US" sz="2000" dirty="0"/>
              <a:t>Institutional Research and Technology directly </a:t>
            </a:r>
            <a:r>
              <a:rPr lang="en-US" sz="2000" dirty="0" smtClean="0"/>
              <a:t>related</a:t>
            </a:r>
            <a:br>
              <a:rPr lang="en-US" sz="2000" dirty="0" smtClean="0"/>
            </a:br>
            <a:r>
              <a:rPr lang="en-US" sz="2000" dirty="0" smtClean="0"/>
              <a:t>to </a:t>
            </a:r>
            <a:r>
              <a:rPr lang="en-US" sz="2000" dirty="0"/>
              <a:t>provision of </a:t>
            </a:r>
            <a:r>
              <a:rPr lang="en-US" sz="2000" dirty="0" smtClean="0"/>
              <a:t>core services</a:t>
            </a:r>
          </a:p>
          <a:p>
            <a:pPr lvl="1"/>
            <a:r>
              <a:rPr lang="en-US" sz="2000" dirty="0" smtClean="0"/>
              <a:t>Admissions </a:t>
            </a:r>
            <a:r>
              <a:rPr lang="en-US" sz="2000" dirty="0"/>
              <a:t>and Records</a:t>
            </a:r>
          </a:p>
          <a:p>
            <a:endParaRPr lang="en-US" dirty="0"/>
          </a:p>
        </p:txBody>
      </p:sp>
    </p:spTree>
    <p:extLst>
      <p:ext uri="{BB962C8B-B14F-4D97-AF65-F5344CB8AC3E}">
        <p14:creationId xmlns:p14="http://schemas.microsoft.com/office/powerpoint/2010/main" val="281775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ortiz\AppData\Local\Microsoft\Windows\Temporary Internet Files\Content.Outlook\LBKB2L50\_MG_4806.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470210"/>
            <a:ext cx="9144000" cy="539496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12" name="CustomShape 1"/>
          <p:cNvSpPr/>
          <p:nvPr/>
        </p:nvSpPr>
        <p:spPr>
          <a:xfrm>
            <a:off x="457200" y="613317"/>
            <a:ext cx="8228520" cy="1204331"/>
          </a:xfrm>
          <a:prstGeom prst="rect">
            <a:avLst/>
          </a:prstGeom>
        </p:spPr>
        <p:txBody>
          <a:bodyPr lIns="90000" tIns="45000" rIns="90000" bIns="45000" anchor="ctr"/>
          <a:lstStyle/>
          <a:p>
            <a:r>
              <a:rPr lang="en-US" sz="4000" b="1" dirty="0">
                <a:solidFill>
                  <a:srgbClr val="000000"/>
                </a:solidFill>
                <a:latin typeface="Calibri" pitchFamily="34" charset="0"/>
              </a:rPr>
              <a:t>Student Equity Plan Update</a:t>
            </a:r>
            <a:endParaRPr sz="4000" b="1" dirty="0">
              <a:latin typeface="Calibri" pitchFamily="34" charset="0"/>
            </a:endParaRPr>
          </a:p>
        </p:txBody>
      </p:sp>
      <p:sp>
        <p:nvSpPr>
          <p:cNvPr id="113" name="CustomShape 2"/>
          <p:cNvSpPr/>
          <p:nvPr/>
        </p:nvSpPr>
        <p:spPr>
          <a:xfrm>
            <a:off x="742680" y="2208523"/>
            <a:ext cx="7665340" cy="2228305"/>
          </a:xfrm>
          <a:prstGeom prst="rect">
            <a:avLst/>
          </a:prstGeom>
        </p:spPr>
        <p:txBody>
          <a:bodyPr lIns="90000" tIns="45000" rIns="90000" bIns="45000"/>
          <a:lstStyle/>
          <a:p>
            <a:pPr marL="914400" lvl="1" indent="-457200">
              <a:buSzPct val="75000"/>
              <a:buFont typeface="Arial" pitchFamily="34" charset="0"/>
              <a:buChar char="•"/>
            </a:pPr>
            <a:r>
              <a:rPr lang="en-US" sz="3600" i="1" dirty="0" smtClean="0">
                <a:solidFill>
                  <a:srgbClr val="000000"/>
                </a:solidFill>
                <a:latin typeface="Calibri" pitchFamily="34" charset="0"/>
              </a:rPr>
              <a:t>Background</a:t>
            </a:r>
            <a:endParaRPr lang="en-US" sz="3600" dirty="0">
              <a:latin typeface="Calibri" pitchFamily="34" charset="0"/>
            </a:endParaRPr>
          </a:p>
          <a:p>
            <a:pPr marL="914400" lvl="1" indent="-457200">
              <a:buSzPct val="75000"/>
              <a:buFont typeface="Arial" pitchFamily="34" charset="0"/>
              <a:buChar char="•"/>
            </a:pPr>
            <a:r>
              <a:rPr lang="en-US" sz="3600" i="1" dirty="0" smtClean="0">
                <a:solidFill>
                  <a:srgbClr val="000000"/>
                </a:solidFill>
                <a:latin typeface="Calibri" pitchFamily="34" charset="0"/>
              </a:rPr>
              <a:t>Recommendations</a:t>
            </a:r>
            <a:endParaRPr lang="en-US" sz="3600" dirty="0">
              <a:latin typeface="Calibri" pitchFamily="34" charset="0"/>
            </a:endParaRPr>
          </a:p>
          <a:p>
            <a:pPr marL="914400" lvl="1" indent="-457200">
              <a:buSzPct val="75000"/>
              <a:buFont typeface="Arial" pitchFamily="34" charset="0"/>
              <a:buChar char="•"/>
            </a:pPr>
            <a:r>
              <a:rPr lang="en-US" sz="3600" i="1" dirty="0" smtClean="0">
                <a:solidFill>
                  <a:srgbClr val="000000"/>
                </a:solidFill>
                <a:latin typeface="Calibri" pitchFamily="34" charset="0"/>
              </a:rPr>
              <a:t>Requirements</a:t>
            </a:r>
            <a:endParaRPr sz="3600" dirty="0">
              <a:latin typeface="Calibri" pitchFamily="34" charset="0"/>
            </a:endParaRPr>
          </a:p>
          <a:p>
            <a:pPr marL="914400" lvl="1" indent="-457200">
              <a:buSzPct val="75000"/>
              <a:buFont typeface="Arial" pitchFamily="34" charset="0"/>
              <a:buChar char="•"/>
            </a:pPr>
            <a:r>
              <a:rPr lang="en-US" sz="3600" i="1" dirty="0" smtClean="0">
                <a:solidFill>
                  <a:srgbClr val="000000"/>
                </a:solidFill>
                <a:latin typeface="Calibri" pitchFamily="34" charset="0"/>
              </a:rPr>
              <a:t>Resources</a:t>
            </a:r>
            <a:endParaRPr dirty="0"/>
          </a:p>
          <a:p>
            <a:pPr>
              <a:lnSpc>
                <a:spcPct val="100000"/>
              </a:lnSpc>
            </a:pPr>
            <a:endParaRPr dirty="0"/>
          </a:p>
        </p:txBody>
      </p:sp>
      <p:sp>
        <p:nvSpPr>
          <p:cNvPr id="2" name="TextBox 1"/>
          <p:cNvSpPr txBox="1"/>
          <p:nvPr/>
        </p:nvSpPr>
        <p:spPr>
          <a:xfrm>
            <a:off x="5812403" y="4587902"/>
            <a:ext cx="2507557" cy="1494845"/>
          </a:xfrm>
          <a:prstGeom prst="rect">
            <a:avLst/>
          </a:prstGeom>
          <a:noFill/>
        </p:spPr>
        <p:txBody>
          <a:bodyPr wrap="square" rtlCol="0">
            <a:spAutoFit/>
          </a:bodyPr>
          <a:lstStyle/>
          <a:p>
            <a:pPr algn="r"/>
            <a:r>
              <a:rPr lang="en-US" b="1" dirty="0"/>
              <a:t>Debra Sheldon</a:t>
            </a:r>
          </a:p>
          <a:p>
            <a:pPr algn="r"/>
            <a:r>
              <a:rPr lang="en-US" dirty="0"/>
              <a:t>Student Services and Special Programs</a:t>
            </a:r>
          </a:p>
          <a:p>
            <a:pPr algn="r"/>
            <a:r>
              <a:rPr lang="en-US" dirty="0"/>
              <a:t>dsheldon@cccco.edu</a:t>
            </a:r>
          </a:p>
          <a:p>
            <a:endParaRPr lang="en-US" dirty="0"/>
          </a:p>
        </p:txBody>
      </p:sp>
    </p:spTree>
    <p:extLst>
      <p:ext uri="{BB962C8B-B14F-4D97-AF65-F5344CB8AC3E}">
        <p14:creationId xmlns:p14="http://schemas.microsoft.com/office/powerpoint/2010/main" val="289620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animEffect transition="in" filter="fade">
                                      <p:cBhvr>
                                        <p:cTn id="11" dur="500"/>
                                        <p:tgtEl>
                                          <p:spTgt spid="11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animEffect transition="in" filter="fade">
                                      <p:cBhvr>
                                        <p:cTn id="15" dur="500"/>
                                        <p:tgtEl>
                                          <p:spTgt spid="11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animEffect transition="in" filter="fade">
                                      <p:cBhvr>
                                        <p:cTn id="19" dur="500"/>
                                        <p:tgtEl>
                                          <p:spTgt spid="1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457200" y="457200"/>
            <a:ext cx="8228520" cy="862717"/>
          </a:xfrm>
          <a:prstGeom prst="rect">
            <a:avLst/>
          </a:prstGeom>
        </p:spPr>
        <p:txBody>
          <a:bodyPr lIns="90000" tIns="45000" rIns="90000" bIns="45000" anchor="ctr"/>
          <a:lstStyle/>
          <a:p>
            <a:r>
              <a:rPr lang="en-US" sz="4000" b="1" dirty="0">
                <a:solidFill>
                  <a:srgbClr val="000000"/>
                </a:solidFill>
                <a:latin typeface="Calibri"/>
              </a:rPr>
              <a:t>Student Equity Background</a:t>
            </a:r>
            <a:endParaRPr sz="4000" b="1" dirty="0"/>
          </a:p>
        </p:txBody>
      </p:sp>
      <p:sp>
        <p:nvSpPr>
          <p:cNvPr id="115" name="CustomShape 2"/>
          <p:cNvSpPr/>
          <p:nvPr/>
        </p:nvSpPr>
        <p:spPr>
          <a:xfrm>
            <a:off x="762000" y="1494844"/>
            <a:ext cx="8079850" cy="4067755"/>
          </a:xfrm>
          <a:prstGeom prst="rect">
            <a:avLst/>
          </a:prstGeom>
        </p:spPr>
        <p:txBody>
          <a:bodyPr lIns="90000" tIns="45000" rIns="90000" bIns="45000"/>
          <a:lstStyle/>
          <a:p>
            <a:r>
              <a:rPr lang="en-US" sz="2400" b="1" dirty="0" smtClean="0">
                <a:solidFill>
                  <a:srgbClr val="000000"/>
                </a:solidFill>
                <a:latin typeface="Calibri"/>
              </a:rPr>
              <a:t>2002</a:t>
            </a:r>
            <a:r>
              <a:rPr lang="en-US" sz="2400" dirty="0" smtClean="0">
                <a:solidFill>
                  <a:srgbClr val="000000"/>
                </a:solidFill>
                <a:latin typeface="Calibri"/>
              </a:rPr>
              <a:t>— BOG </a:t>
            </a:r>
            <a:r>
              <a:rPr lang="en-US" sz="2400" dirty="0">
                <a:solidFill>
                  <a:srgbClr val="000000"/>
                </a:solidFill>
                <a:latin typeface="Calibri"/>
              </a:rPr>
              <a:t>adopted recommendations of </a:t>
            </a:r>
            <a:r>
              <a:rPr lang="en-US" sz="2400" dirty="0" smtClean="0">
                <a:solidFill>
                  <a:srgbClr val="000000"/>
                </a:solidFill>
                <a:latin typeface="Calibri"/>
              </a:rPr>
              <a:t>Task Force </a:t>
            </a:r>
            <a:r>
              <a:rPr lang="en-US" sz="2400" dirty="0">
                <a:solidFill>
                  <a:srgbClr val="000000"/>
                </a:solidFill>
                <a:latin typeface="Calibri"/>
              </a:rPr>
              <a:t>on Equity and Diversity for title 5 </a:t>
            </a:r>
            <a:r>
              <a:rPr lang="en-US" sz="2400" dirty="0" smtClean="0">
                <a:solidFill>
                  <a:srgbClr val="000000"/>
                </a:solidFill>
                <a:latin typeface="Calibri"/>
              </a:rPr>
              <a:t>regulations </a:t>
            </a:r>
            <a:r>
              <a:rPr lang="en-US" sz="2400" dirty="0">
                <a:solidFill>
                  <a:srgbClr val="000000"/>
                </a:solidFill>
                <a:latin typeface="Calibri"/>
              </a:rPr>
              <a:t>requiring colleges to develop </a:t>
            </a:r>
            <a:r>
              <a:rPr lang="en-US" sz="2400" dirty="0" smtClean="0">
                <a:solidFill>
                  <a:srgbClr val="000000"/>
                </a:solidFill>
                <a:latin typeface="Calibri"/>
              </a:rPr>
              <a:t>Student </a:t>
            </a:r>
            <a:r>
              <a:rPr lang="en-US" sz="2400" dirty="0">
                <a:solidFill>
                  <a:srgbClr val="000000"/>
                </a:solidFill>
                <a:latin typeface="Calibri"/>
              </a:rPr>
              <a:t>Equity Plan</a:t>
            </a:r>
          </a:p>
          <a:p>
            <a:endParaRPr lang="en-US" sz="2400" dirty="0">
              <a:solidFill>
                <a:srgbClr val="000000"/>
              </a:solidFill>
              <a:latin typeface="Calibri"/>
            </a:endParaRPr>
          </a:p>
          <a:p>
            <a:r>
              <a:rPr lang="en-US" sz="2400" b="1" dirty="0" smtClean="0">
                <a:solidFill>
                  <a:srgbClr val="000000"/>
                </a:solidFill>
                <a:latin typeface="Calibri"/>
              </a:rPr>
              <a:t>2003</a:t>
            </a:r>
            <a:r>
              <a:rPr lang="en-US" sz="2400" dirty="0" smtClean="0">
                <a:solidFill>
                  <a:srgbClr val="000000"/>
                </a:solidFill>
                <a:latin typeface="Calibri"/>
              </a:rPr>
              <a:t>— Chancellor's </a:t>
            </a:r>
            <a:r>
              <a:rPr lang="en-US" sz="2400" dirty="0">
                <a:solidFill>
                  <a:srgbClr val="000000"/>
                </a:solidFill>
                <a:latin typeface="Calibri"/>
              </a:rPr>
              <a:t>Office provided guidelines to </a:t>
            </a:r>
            <a:r>
              <a:rPr lang="en-US" sz="2400" dirty="0" smtClean="0">
                <a:solidFill>
                  <a:srgbClr val="000000"/>
                </a:solidFill>
                <a:latin typeface="Calibri"/>
              </a:rPr>
              <a:t>colleges </a:t>
            </a:r>
            <a:r>
              <a:rPr lang="en-US" sz="2400" dirty="0">
                <a:solidFill>
                  <a:srgbClr val="000000"/>
                </a:solidFill>
                <a:latin typeface="Calibri"/>
              </a:rPr>
              <a:t>for development of the plan</a:t>
            </a:r>
          </a:p>
          <a:p>
            <a:endParaRPr sz="2400" dirty="0">
              <a:solidFill>
                <a:srgbClr val="000000"/>
              </a:solidFill>
              <a:latin typeface="Calibri"/>
            </a:endParaRPr>
          </a:p>
          <a:p>
            <a:r>
              <a:rPr lang="en-US" sz="2400" b="1" dirty="0" smtClean="0">
                <a:solidFill>
                  <a:srgbClr val="000000"/>
                </a:solidFill>
                <a:latin typeface="Calibri"/>
              </a:rPr>
              <a:t>2005</a:t>
            </a:r>
            <a:r>
              <a:rPr lang="en-US" sz="2400" dirty="0" smtClean="0">
                <a:solidFill>
                  <a:srgbClr val="000000"/>
                </a:solidFill>
                <a:latin typeface="Calibri"/>
              </a:rPr>
              <a:t>—</a:t>
            </a:r>
            <a:r>
              <a:rPr lang="en-US" sz="2400" dirty="0">
                <a:solidFill>
                  <a:srgbClr val="000000"/>
                </a:solidFill>
                <a:latin typeface="Calibri"/>
              </a:rPr>
              <a:t>	Chancellor's Office asked colleges </a:t>
            </a:r>
            <a:r>
              <a:rPr lang="en-US" sz="2400" dirty="0" smtClean="0">
                <a:solidFill>
                  <a:srgbClr val="000000"/>
                </a:solidFill>
                <a:latin typeface="Calibri"/>
              </a:rPr>
              <a:t>to update/complete </a:t>
            </a:r>
            <a:r>
              <a:rPr lang="en-US" sz="2400" dirty="0">
                <a:solidFill>
                  <a:srgbClr val="000000"/>
                </a:solidFill>
                <a:latin typeface="Calibri"/>
              </a:rPr>
              <a:t>Student Equity plan</a:t>
            </a:r>
            <a:endParaRPr sz="2400" dirty="0">
              <a:solidFill>
                <a:srgbClr val="000000"/>
              </a:solidFill>
              <a:latin typeface="Calibri"/>
            </a:endParaRPr>
          </a:p>
          <a:p>
            <a:pPr lvl="3">
              <a:buSzPct val="45000"/>
              <a:buFont typeface="StarSymbol"/>
              <a:buChar char=""/>
            </a:pPr>
            <a:endParaRPr sz="2400" dirty="0"/>
          </a:p>
          <a:p>
            <a:pPr>
              <a:buFont typeface="Arial"/>
              <a:buChar char="•"/>
            </a:pPr>
            <a:endParaRPr sz="2600" dirty="0"/>
          </a:p>
        </p:txBody>
      </p:sp>
    </p:spTree>
    <p:extLst>
      <p:ext uri="{BB962C8B-B14F-4D97-AF65-F5344CB8AC3E}">
        <p14:creationId xmlns:p14="http://schemas.microsoft.com/office/powerpoint/2010/main" val="2375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2" end="2"/>
                                            </p:txEl>
                                          </p:spTgt>
                                        </p:tgtEl>
                                        <p:attrNameLst>
                                          <p:attrName>style.visibility</p:attrName>
                                        </p:attrNameLst>
                                      </p:cBhvr>
                                      <p:to>
                                        <p:strVal val="visible"/>
                                      </p:to>
                                    </p:set>
                                    <p:animEffect transition="in" filter="fade">
                                      <p:cBhvr>
                                        <p:cTn id="11" dur="500"/>
                                        <p:tgtEl>
                                          <p:spTgt spid="115">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4" end="4"/>
                                            </p:txEl>
                                          </p:spTgt>
                                        </p:tgtEl>
                                        <p:attrNameLst>
                                          <p:attrName>style.visibility</p:attrName>
                                        </p:attrNameLst>
                                      </p:cBhvr>
                                      <p:to>
                                        <p:strVal val="visible"/>
                                      </p:to>
                                    </p:set>
                                    <p:animEffect transition="in" filter="fade">
                                      <p:cBhvr>
                                        <p:cTn id="15" dur="500"/>
                                        <p:tgtEl>
                                          <p:spTgt spid="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457200" y="457200"/>
            <a:ext cx="8228520" cy="685800"/>
          </a:xfrm>
          <a:prstGeom prst="rect">
            <a:avLst/>
          </a:prstGeom>
        </p:spPr>
        <p:txBody>
          <a:bodyPr lIns="90000" tIns="45000" rIns="90000" bIns="45000" anchor="ctr"/>
          <a:lstStyle/>
          <a:p>
            <a:r>
              <a:rPr lang="en-US" sz="4000" b="1" dirty="0" smtClean="0">
                <a:solidFill>
                  <a:srgbClr val="000000"/>
                </a:solidFill>
                <a:latin typeface="Calibri"/>
              </a:rPr>
              <a:t>Student Equity Background</a:t>
            </a:r>
            <a:endParaRPr sz="4000" b="1" dirty="0"/>
          </a:p>
        </p:txBody>
      </p:sp>
      <p:sp>
        <p:nvSpPr>
          <p:cNvPr id="117" name="CustomShape 2"/>
          <p:cNvSpPr/>
          <p:nvPr/>
        </p:nvSpPr>
        <p:spPr>
          <a:xfrm>
            <a:off x="664200" y="1066800"/>
            <a:ext cx="7748280" cy="4648200"/>
          </a:xfrm>
          <a:prstGeom prst="rect">
            <a:avLst/>
          </a:prstGeom>
        </p:spPr>
        <p:txBody>
          <a:bodyPr lIns="90000" tIns="45000" rIns="90000" bIns="45000"/>
          <a:lstStyle/>
          <a:p>
            <a:r>
              <a:rPr lang="en-US" sz="2400" b="1" dirty="0" smtClean="0">
                <a:solidFill>
                  <a:srgbClr val="000000"/>
                </a:solidFill>
                <a:latin typeface="Calibri"/>
              </a:rPr>
              <a:t>2008-09</a:t>
            </a:r>
            <a:r>
              <a:rPr lang="en-US" sz="2400" dirty="0" smtClean="0">
                <a:solidFill>
                  <a:srgbClr val="000000"/>
                </a:solidFill>
                <a:latin typeface="Calibri"/>
              </a:rPr>
              <a:t> to </a:t>
            </a:r>
            <a:r>
              <a:rPr lang="en-US" sz="2400" b="1" dirty="0" smtClean="0">
                <a:solidFill>
                  <a:srgbClr val="000000"/>
                </a:solidFill>
                <a:latin typeface="Calibri"/>
              </a:rPr>
              <a:t>2012-13</a:t>
            </a:r>
            <a:r>
              <a:rPr lang="en-US" sz="2400" dirty="0" smtClean="0">
                <a:solidFill>
                  <a:srgbClr val="000000"/>
                </a:solidFill>
                <a:latin typeface="Calibri"/>
              </a:rPr>
              <a:t> economic downturn resulted in:</a:t>
            </a:r>
            <a:endParaRPr lang="en-US" sz="2400" dirty="0" smtClean="0"/>
          </a:p>
          <a:p>
            <a:pPr marL="914400" lvl="1" indent="-457200">
              <a:buSzPct val="75000"/>
              <a:buFont typeface="Arial" pitchFamily="34" charset="0"/>
              <a:buChar char="•"/>
            </a:pPr>
            <a:r>
              <a:rPr lang="en-US" sz="2400" dirty="0" smtClean="0">
                <a:solidFill>
                  <a:srgbClr val="000000"/>
                </a:solidFill>
                <a:latin typeface="Calibri"/>
              </a:rPr>
              <a:t>State </a:t>
            </a:r>
            <a:r>
              <a:rPr lang="en-US" sz="2400" dirty="0">
                <a:solidFill>
                  <a:srgbClr val="000000"/>
                </a:solidFill>
                <a:latin typeface="Calibri"/>
              </a:rPr>
              <a:t>budget </a:t>
            </a:r>
            <a:r>
              <a:rPr lang="en-US" sz="2400" dirty="0" smtClean="0">
                <a:solidFill>
                  <a:srgbClr val="000000"/>
                </a:solidFill>
                <a:latin typeface="Calibri"/>
              </a:rPr>
              <a:t>cuts</a:t>
            </a:r>
            <a:endParaRPr lang="en-US" sz="2400" dirty="0"/>
          </a:p>
          <a:p>
            <a:pPr marL="914400" lvl="1" indent="-457200">
              <a:buSzPct val="75000"/>
              <a:buFont typeface="Arial" pitchFamily="34" charset="0"/>
              <a:buChar char="•"/>
            </a:pPr>
            <a:r>
              <a:rPr lang="en-US" sz="2400" dirty="0" smtClean="0">
                <a:solidFill>
                  <a:srgbClr val="000000"/>
                </a:solidFill>
                <a:latin typeface="Calibri"/>
              </a:rPr>
              <a:t>Suspension of many regulatory requirements</a:t>
            </a:r>
          </a:p>
          <a:p>
            <a:pPr marL="914400" lvl="1" indent="-457200">
              <a:buSzPct val="75000"/>
              <a:buFont typeface="Arial" pitchFamily="34" charset="0"/>
              <a:buChar char="•"/>
            </a:pPr>
            <a:r>
              <a:rPr lang="en-US" sz="2400" dirty="0">
                <a:solidFill>
                  <a:srgbClr val="000000"/>
                </a:solidFill>
                <a:latin typeface="Calibri"/>
              </a:rPr>
              <a:t>C</a:t>
            </a:r>
            <a:r>
              <a:rPr lang="en-US" sz="2400" dirty="0" smtClean="0">
                <a:solidFill>
                  <a:srgbClr val="000000"/>
                </a:solidFill>
                <a:latin typeface="Calibri"/>
              </a:rPr>
              <a:t>ategorical </a:t>
            </a:r>
            <a:r>
              <a:rPr lang="en-US" sz="2400" dirty="0">
                <a:solidFill>
                  <a:srgbClr val="000000"/>
                </a:solidFill>
                <a:latin typeface="Calibri"/>
              </a:rPr>
              <a:t>program </a:t>
            </a:r>
            <a:r>
              <a:rPr lang="en-US" sz="2400" dirty="0" smtClean="0">
                <a:solidFill>
                  <a:srgbClr val="000000"/>
                </a:solidFill>
                <a:latin typeface="Calibri"/>
              </a:rPr>
              <a:t>flexibility</a:t>
            </a:r>
          </a:p>
          <a:p>
            <a:pPr marL="914400" lvl="1" indent="-457200">
              <a:buFont typeface="Arial" pitchFamily="34" charset="0"/>
              <a:buChar char="•"/>
            </a:pPr>
            <a:endParaRPr lang="en-US" sz="2400" dirty="0" smtClean="0">
              <a:solidFill>
                <a:srgbClr val="000000"/>
              </a:solidFill>
              <a:latin typeface="Calibri"/>
            </a:endParaRPr>
          </a:p>
          <a:p>
            <a:r>
              <a:rPr lang="en-US" sz="2400" b="1" dirty="0" smtClean="0">
                <a:solidFill>
                  <a:srgbClr val="000000"/>
                </a:solidFill>
                <a:latin typeface="Calibri"/>
              </a:rPr>
              <a:t>2011</a:t>
            </a:r>
            <a:r>
              <a:rPr lang="en-US" sz="2400" dirty="0" smtClean="0">
                <a:solidFill>
                  <a:srgbClr val="000000"/>
                </a:solidFill>
                <a:latin typeface="Calibri"/>
              </a:rPr>
              <a:t>— </a:t>
            </a:r>
            <a:r>
              <a:rPr lang="en-US" sz="2400" dirty="0">
                <a:solidFill>
                  <a:srgbClr val="000000"/>
                </a:solidFill>
                <a:latin typeface="Calibri"/>
              </a:rPr>
              <a:t>Student Success Task Force </a:t>
            </a:r>
            <a:r>
              <a:rPr lang="en-US" sz="2400" dirty="0" smtClean="0">
                <a:solidFill>
                  <a:srgbClr val="000000"/>
                </a:solidFill>
                <a:latin typeface="Calibri"/>
              </a:rPr>
              <a:t>established</a:t>
            </a:r>
          </a:p>
          <a:p>
            <a:endParaRPr sz="2400" dirty="0"/>
          </a:p>
          <a:p>
            <a:r>
              <a:rPr lang="en-US" sz="2400" b="1" dirty="0" smtClean="0">
                <a:solidFill>
                  <a:srgbClr val="000000"/>
                </a:solidFill>
                <a:latin typeface="Calibri"/>
              </a:rPr>
              <a:t>2012</a:t>
            </a:r>
            <a:r>
              <a:rPr lang="en-US" sz="2400" dirty="0" smtClean="0">
                <a:solidFill>
                  <a:srgbClr val="000000"/>
                </a:solidFill>
                <a:latin typeface="Calibri"/>
              </a:rPr>
              <a:t>— </a:t>
            </a:r>
            <a:r>
              <a:rPr lang="en-US" sz="2400" dirty="0">
                <a:solidFill>
                  <a:srgbClr val="000000"/>
                </a:solidFill>
                <a:latin typeface="Calibri"/>
              </a:rPr>
              <a:t>Student Success Act of 2012 (SB1456</a:t>
            </a:r>
            <a:r>
              <a:rPr lang="en-US" sz="2400" dirty="0" smtClean="0">
                <a:solidFill>
                  <a:srgbClr val="000000"/>
                </a:solidFill>
                <a:latin typeface="Calibri"/>
              </a:rPr>
              <a:t>) and 	reaffirmation of student equity</a:t>
            </a:r>
          </a:p>
          <a:p>
            <a:endParaRPr sz="2400" dirty="0"/>
          </a:p>
          <a:p>
            <a:r>
              <a:rPr lang="en-US" sz="2400" b="1" dirty="0" smtClean="0">
                <a:solidFill>
                  <a:srgbClr val="000000"/>
                </a:solidFill>
                <a:latin typeface="Calibri"/>
              </a:rPr>
              <a:t>2013</a:t>
            </a:r>
            <a:r>
              <a:rPr lang="en-US" sz="2400" dirty="0" smtClean="0">
                <a:solidFill>
                  <a:srgbClr val="000000"/>
                </a:solidFill>
                <a:latin typeface="Calibri"/>
              </a:rPr>
              <a:t>—Student </a:t>
            </a:r>
            <a:r>
              <a:rPr lang="en-US" sz="2400" dirty="0">
                <a:solidFill>
                  <a:srgbClr val="000000"/>
                </a:solidFill>
                <a:latin typeface="Calibri"/>
              </a:rPr>
              <a:t>Equity Workgroup </a:t>
            </a:r>
            <a:r>
              <a:rPr lang="en-US" sz="2400" dirty="0" smtClean="0">
                <a:solidFill>
                  <a:srgbClr val="000000"/>
                </a:solidFill>
                <a:latin typeface="Calibri"/>
              </a:rPr>
              <a:t>convened</a:t>
            </a:r>
            <a:endParaRPr sz="2400" dirty="0"/>
          </a:p>
          <a:p>
            <a:pPr>
              <a:buFont typeface="Arial"/>
              <a:buChar char="•"/>
            </a:pPr>
            <a:endParaRPr dirty="0"/>
          </a:p>
        </p:txBody>
      </p:sp>
    </p:spTree>
    <p:extLst>
      <p:ext uri="{BB962C8B-B14F-4D97-AF65-F5344CB8AC3E}">
        <p14:creationId xmlns:p14="http://schemas.microsoft.com/office/powerpoint/2010/main" val="129047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500"/>
                                        <p:tgtEl>
                                          <p:spTgt spid="1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
                                            <p:txEl>
                                              <p:pRg st="1" end="1"/>
                                            </p:txEl>
                                          </p:spTgt>
                                        </p:tgtEl>
                                        <p:attrNameLst>
                                          <p:attrName>style.visibility</p:attrName>
                                        </p:attrNameLst>
                                      </p:cBhvr>
                                      <p:to>
                                        <p:strVal val="visible"/>
                                      </p:to>
                                    </p:set>
                                    <p:animEffect transition="in" filter="fade">
                                      <p:cBhvr>
                                        <p:cTn id="10" dur="500"/>
                                        <p:tgtEl>
                                          <p:spTgt spid="1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xEl>
                                              <p:pRg st="2" end="2"/>
                                            </p:txEl>
                                          </p:spTgt>
                                        </p:tgtEl>
                                        <p:attrNameLst>
                                          <p:attrName>style.visibility</p:attrName>
                                        </p:attrNameLst>
                                      </p:cBhvr>
                                      <p:to>
                                        <p:strVal val="visible"/>
                                      </p:to>
                                    </p:set>
                                    <p:animEffect transition="in" filter="fade">
                                      <p:cBhvr>
                                        <p:cTn id="13" dur="500"/>
                                        <p:tgtEl>
                                          <p:spTgt spid="1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7">
                                            <p:txEl>
                                              <p:pRg st="3" end="3"/>
                                            </p:txEl>
                                          </p:spTgt>
                                        </p:tgtEl>
                                        <p:attrNameLst>
                                          <p:attrName>style.visibility</p:attrName>
                                        </p:attrNameLst>
                                      </p:cBhvr>
                                      <p:to>
                                        <p:strVal val="visible"/>
                                      </p:to>
                                    </p:set>
                                    <p:animEffect transition="in" filter="fade">
                                      <p:cBhvr>
                                        <p:cTn id="16" dur="500"/>
                                        <p:tgtEl>
                                          <p:spTgt spid="117">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7">
                                            <p:txEl>
                                              <p:pRg st="5" end="5"/>
                                            </p:txEl>
                                          </p:spTgt>
                                        </p:tgtEl>
                                        <p:attrNameLst>
                                          <p:attrName>style.visibility</p:attrName>
                                        </p:attrNameLst>
                                      </p:cBhvr>
                                      <p:to>
                                        <p:strVal val="visible"/>
                                      </p:to>
                                    </p:set>
                                    <p:animEffect transition="in" filter="fade">
                                      <p:cBhvr>
                                        <p:cTn id="20" dur="500"/>
                                        <p:tgtEl>
                                          <p:spTgt spid="117">
                                            <p:txEl>
                                              <p:pRg st="5" end="5"/>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7">
                                            <p:txEl>
                                              <p:pRg st="7" end="7"/>
                                            </p:txEl>
                                          </p:spTgt>
                                        </p:tgtEl>
                                        <p:attrNameLst>
                                          <p:attrName>style.visibility</p:attrName>
                                        </p:attrNameLst>
                                      </p:cBhvr>
                                      <p:to>
                                        <p:strVal val="visible"/>
                                      </p:to>
                                    </p:set>
                                    <p:animEffect transition="in" filter="fade">
                                      <p:cBhvr>
                                        <p:cTn id="24" dur="500"/>
                                        <p:tgtEl>
                                          <p:spTgt spid="117">
                                            <p:txEl>
                                              <p:pRg st="7" end="7"/>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7">
                                            <p:txEl>
                                              <p:pRg st="9" end="9"/>
                                            </p:txEl>
                                          </p:spTgt>
                                        </p:tgtEl>
                                        <p:attrNameLst>
                                          <p:attrName>style.visibility</p:attrName>
                                        </p:attrNameLst>
                                      </p:cBhvr>
                                      <p:to>
                                        <p:strVal val="visible"/>
                                      </p:to>
                                    </p:set>
                                    <p:animEffect transition="in" filter="fade">
                                      <p:cBhvr>
                                        <p:cTn id="28" dur="500"/>
                                        <p:tgtEl>
                                          <p:spTgt spid="1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457200" y="457200"/>
            <a:ext cx="8228520" cy="685800"/>
          </a:xfrm>
          <a:prstGeom prst="rect">
            <a:avLst/>
          </a:prstGeom>
        </p:spPr>
        <p:txBody>
          <a:bodyPr lIns="90000" tIns="45000" rIns="90000" bIns="45000" anchor="ctr"/>
          <a:lstStyle/>
          <a:p>
            <a:r>
              <a:rPr lang="en-US" sz="4000" b="1" dirty="0" smtClean="0">
                <a:solidFill>
                  <a:srgbClr val="000000"/>
                </a:solidFill>
                <a:latin typeface="Calibri" pitchFamily="34" charset="0"/>
              </a:rPr>
              <a:t>Workgroup</a:t>
            </a:r>
            <a:r>
              <a:rPr lang="en-US" sz="4000" b="1" dirty="0">
                <a:latin typeface="Calibri" pitchFamily="34" charset="0"/>
              </a:rPr>
              <a:t> </a:t>
            </a:r>
            <a:r>
              <a:rPr lang="en-US" sz="4000" b="1" dirty="0" smtClean="0">
                <a:solidFill>
                  <a:srgbClr val="000000"/>
                </a:solidFill>
                <a:latin typeface="Calibri" pitchFamily="34" charset="0"/>
              </a:rPr>
              <a:t>Recommendations</a:t>
            </a:r>
            <a:endParaRPr sz="4000" b="1" dirty="0">
              <a:latin typeface="Calibri" pitchFamily="34" charset="0"/>
            </a:endParaRPr>
          </a:p>
        </p:txBody>
      </p:sp>
      <p:sp>
        <p:nvSpPr>
          <p:cNvPr id="119" name="CustomShape 2"/>
          <p:cNvSpPr/>
          <p:nvPr/>
        </p:nvSpPr>
        <p:spPr>
          <a:xfrm>
            <a:off x="228600" y="1324115"/>
            <a:ext cx="8031480" cy="4524840"/>
          </a:xfrm>
          <a:prstGeom prst="rect">
            <a:avLst/>
          </a:prstGeom>
        </p:spPr>
        <p:txBody>
          <a:bodyPr lIns="90000" tIns="45000" rIns="90000" bIns="45000"/>
          <a:lstStyle/>
          <a:p>
            <a:pPr marL="800100" lvl="1" indent="-342900">
              <a:buSzPct val="75000"/>
              <a:buFont typeface="Arial" pitchFamily="34" charset="0"/>
              <a:buChar char="•"/>
            </a:pPr>
            <a:r>
              <a:rPr lang="en-US" sz="2400" dirty="0" smtClean="0">
                <a:solidFill>
                  <a:srgbClr val="000000"/>
                </a:solidFill>
                <a:latin typeface="Calibri"/>
              </a:rPr>
              <a:t>Integrate </a:t>
            </a:r>
            <a:r>
              <a:rPr lang="en-US" sz="2400" dirty="0">
                <a:solidFill>
                  <a:srgbClr val="000000"/>
                </a:solidFill>
                <a:latin typeface="Calibri"/>
              </a:rPr>
              <a:t>Student Equity planning into college </a:t>
            </a:r>
            <a:r>
              <a:rPr lang="en-US" sz="2400" dirty="0" smtClean="0">
                <a:solidFill>
                  <a:srgbClr val="000000"/>
                </a:solidFill>
                <a:latin typeface="Calibri"/>
              </a:rPr>
              <a:t>and district </a:t>
            </a:r>
            <a:r>
              <a:rPr lang="en-US" sz="2400" dirty="0">
                <a:solidFill>
                  <a:srgbClr val="000000"/>
                </a:solidFill>
                <a:latin typeface="Calibri"/>
              </a:rPr>
              <a:t>wide planning efforts: </a:t>
            </a:r>
            <a:endParaRPr sz="2400" dirty="0">
              <a:solidFill>
                <a:srgbClr val="000000"/>
              </a:solidFill>
              <a:latin typeface="Calibri"/>
            </a:endParaRPr>
          </a:p>
          <a:p>
            <a:pPr marL="2286000" lvl="4" indent="-457200">
              <a:spcBef>
                <a:spcPts val="600"/>
              </a:spcBef>
              <a:buSzPct val="45000"/>
              <a:buFont typeface="Wingdings" pitchFamily="2" charset="2"/>
              <a:buChar char="§"/>
            </a:pPr>
            <a:r>
              <a:rPr lang="en-US" sz="2400" dirty="0" smtClean="0">
                <a:solidFill>
                  <a:srgbClr val="000000"/>
                </a:solidFill>
                <a:latin typeface="Calibri" pitchFamily="34" charset="0"/>
              </a:rPr>
              <a:t>Accreditation</a:t>
            </a:r>
          </a:p>
          <a:p>
            <a:pPr marL="2286000" lvl="4" indent="-457200">
              <a:buSzPct val="45000"/>
              <a:buFont typeface="Wingdings" pitchFamily="2" charset="2"/>
              <a:buChar char="§"/>
            </a:pPr>
            <a:r>
              <a:rPr lang="en-US" sz="2400" dirty="0" smtClean="0">
                <a:solidFill>
                  <a:srgbClr val="000000"/>
                </a:solidFill>
                <a:latin typeface="Calibri" pitchFamily="34" charset="0"/>
              </a:rPr>
              <a:t>Educational </a:t>
            </a:r>
            <a:r>
              <a:rPr lang="en-US" sz="2400" dirty="0">
                <a:solidFill>
                  <a:srgbClr val="000000"/>
                </a:solidFill>
                <a:latin typeface="Calibri" pitchFamily="34" charset="0"/>
              </a:rPr>
              <a:t>m</a:t>
            </a:r>
            <a:r>
              <a:rPr lang="en-US" sz="2400" dirty="0" smtClean="0">
                <a:solidFill>
                  <a:srgbClr val="000000"/>
                </a:solidFill>
                <a:latin typeface="Calibri" pitchFamily="34" charset="0"/>
              </a:rPr>
              <a:t>aster planning</a:t>
            </a:r>
            <a:endParaRPr sz="2400" dirty="0" smtClean="0">
              <a:latin typeface="Calibri" pitchFamily="34" charset="0"/>
            </a:endParaRPr>
          </a:p>
          <a:p>
            <a:pPr marL="2286000" lvl="4" indent="-457200">
              <a:buSzPct val="45000"/>
              <a:buFont typeface="Wingdings" pitchFamily="2" charset="2"/>
              <a:buChar char="§"/>
            </a:pPr>
            <a:r>
              <a:rPr lang="en-US" sz="2400" dirty="0" smtClean="0">
                <a:solidFill>
                  <a:srgbClr val="000000"/>
                </a:solidFill>
                <a:latin typeface="Calibri" pitchFamily="34" charset="0"/>
              </a:rPr>
              <a:t>Program review</a:t>
            </a:r>
          </a:p>
          <a:p>
            <a:pPr marL="2286000" lvl="4" indent="-457200">
              <a:buSzPct val="45000"/>
              <a:buFont typeface="Wingdings" pitchFamily="2" charset="2"/>
              <a:buChar char="§"/>
            </a:pPr>
            <a:r>
              <a:rPr lang="en-US" sz="2400" dirty="0" smtClean="0">
                <a:solidFill>
                  <a:srgbClr val="000000"/>
                </a:solidFill>
                <a:latin typeface="Calibri" pitchFamily="34" charset="0"/>
              </a:rPr>
              <a:t>Basic </a:t>
            </a:r>
            <a:r>
              <a:rPr lang="en-US" sz="2400" dirty="0">
                <a:solidFill>
                  <a:srgbClr val="000000"/>
                </a:solidFill>
                <a:latin typeface="Calibri" pitchFamily="34" charset="0"/>
              </a:rPr>
              <a:t>s</a:t>
            </a:r>
            <a:r>
              <a:rPr lang="en-US" sz="2400" dirty="0" smtClean="0">
                <a:solidFill>
                  <a:srgbClr val="000000"/>
                </a:solidFill>
                <a:latin typeface="Calibri" pitchFamily="34" charset="0"/>
              </a:rPr>
              <a:t>kills, etc.</a:t>
            </a:r>
          </a:p>
          <a:p>
            <a:pPr marL="2286000" lvl="4" indent="-457200">
              <a:buSzPct val="45000"/>
              <a:buFont typeface="Wingdings" pitchFamily="2" charset="2"/>
              <a:buChar char="§"/>
            </a:pPr>
            <a:endParaRPr lang="en-US" sz="2400" dirty="0">
              <a:solidFill>
                <a:srgbClr val="000000"/>
              </a:solidFill>
              <a:latin typeface="Calibri"/>
            </a:endParaRPr>
          </a:p>
          <a:p>
            <a:pPr marL="914400" lvl="1" indent="-457200">
              <a:buSzPct val="75000"/>
              <a:buFont typeface="Arial" pitchFamily="34" charset="0"/>
              <a:buChar char="•"/>
            </a:pPr>
            <a:r>
              <a:rPr lang="en-US" sz="2400" dirty="0">
                <a:solidFill>
                  <a:srgbClr val="000000"/>
                </a:solidFill>
                <a:latin typeface="Calibri"/>
              </a:rPr>
              <a:t>Adopt a holistic approach to planning, budgeting, and delivery of services to support equity in student access and success</a:t>
            </a:r>
            <a:endParaRPr sz="2400" dirty="0">
              <a:solidFill>
                <a:srgbClr val="000000"/>
              </a:solidFill>
              <a:latin typeface="Calibri"/>
            </a:endParaRPr>
          </a:p>
          <a:p>
            <a:pPr>
              <a:buFont typeface="Arial"/>
              <a:buChar char="•"/>
            </a:pPr>
            <a:endParaRPr sz="2800" dirty="0">
              <a:solidFill>
                <a:srgbClr val="000000"/>
              </a:solidFill>
              <a:latin typeface="Calibri"/>
            </a:endParaRPr>
          </a:p>
        </p:txBody>
      </p:sp>
    </p:spTree>
    <p:extLst>
      <p:ext uri="{BB962C8B-B14F-4D97-AF65-F5344CB8AC3E}">
        <p14:creationId xmlns:p14="http://schemas.microsoft.com/office/powerpoint/2010/main" val="415652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629" y="274638"/>
            <a:ext cx="8564137" cy="1143000"/>
          </a:xfrm>
        </p:spPr>
        <p:txBody>
          <a:bodyPr>
            <a:normAutofit/>
          </a:bodyPr>
          <a:lstStyle/>
          <a:p>
            <a:r>
              <a:rPr lang="en-US" sz="4000" b="1" dirty="0" smtClean="0"/>
              <a:t>Presentation Overview </a:t>
            </a:r>
            <a:r>
              <a:rPr lang="en-US" sz="2800" dirty="0" smtClean="0"/>
              <a:t>(continued)</a:t>
            </a:r>
            <a:endParaRPr lang="en-US" sz="2800" dirty="0"/>
          </a:p>
        </p:txBody>
      </p:sp>
      <p:sp>
        <p:nvSpPr>
          <p:cNvPr id="5" name="Content Placeholder 4"/>
          <p:cNvSpPr>
            <a:spLocks noGrp="1"/>
          </p:cNvSpPr>
          <p:nvPr>
            <p:ph idx="1"/>
          </p:nvPr>
        </p:nvSpPr>
        <p:spPr>
          <a:xfrm>
            <a:off x="235144" y="1338146"/>
            <a:ext cx="8853197" cy="4490562"/>
          </a:xfrm>
        </p:spPr>
        <p:txBody>
          <a:bodyPr>
            <a:noAutofit/>
          </a:bodyPr>
          <a:lstStyle/>
          <a:p>
            <a:pPr>
              <a:spcBef>
                <a:spcPts val="1800"/>
              </a:spcBef>
            </a:pPr>
            <a:r>
              <a:rPr lang="en-US" sz="3000" dirty="0" smtClean="0">
                <a:cs typeface="Arial" charset="0"/>
              </a:rPr>
              <a:t>Student Equity Planning</a:t>
            </a:r>
          </a:p>
          <a:p>
            <a:pPr lvl="1">
              <a:spcBef>
                <a:spcPts val="1200"/>
              </a:spcBef>
            </a:pPr>
            <a:r>
              <a:rPr lang="en-US" sz="2400" b="1" dirty="0" smtClean="0">
                <a:cs typeface="Arial" charset="0"/>
              </a:rPr>
              <a:t>Debra Sheldon</a:t>
            </a:r>
            <a:r>
              <a:rPr lang="en-US" sz="2400" dirty="0" smtClean="0">
                <a:cs typeface="Arial" charset="0"/>
              </a:rPr>
              <a:t>, Chancellor’s Office, Student Services</a:t>
            </a:r>
            <a:br>
              <a:rPr lang="en-US" sz="2400" dirty="0" smtClean="0">
                <a:cs typeface="Arial" charset="0"/>
              </a:rPr>
            </a:br>
            <a:r>
              <a:rPr lang="en-US" sz="2400" dirty="0" smtClean="0">
                <a:cs typeface="Arial" charset="0"/>
              </a:rPr>
              <a:t>and Special Programs division</a:t>
            </a:r>
          </a:p>
          <a:p>
            <a:pPr>
              <a:spcBef>
                <a:spcPts val="1200"/>
              </a:spcBef>
            </a:pPr>
            <a:r>
              <a:rPr lang="en-US" sz="3000" dirty="0">
                <a:cs typeface="Arial" charset="0"/>
              </a:rPr>
              <a:t>Statewide Technology Projects</a:t>
            </a:r>
          </a:p>
          <a:p>
            <a:pPr lvl="1">
              <a:spcBef>
                <a:spcPts val="1200"/>
              </a:spcBef>
            </a:pPr>
            <a:r>
              <a:rPr lang="en-US" sz="2400" b="1" dirty="0" smtClean="0">
                <a:cs typeface="Arial" charset="0"/>
              </a:rPr>
              <a:t>Bonnie Edwards</a:t>
            </a:r>
            <a:r>
              <a:rPr lang="en-US" sz="2400" dirty="0" smtClean="0">
                <a:cs typeface="Arial" charset="0"/>
              </a:rPr>
              <a:t>, Chancellor’s Office, Technology,</a:t>
            </a:r>
            <a:br>
              <a:rPr lang="en-US" sz="2400" dirty="0" smtClean="0">
                <a:cs typeface="Arial" charset="0"/>
              </a:rPr>
            </a:br>
            <a:r>
              <a:rPr lang="en-US" sz="2400" dirty="0" smtClean="0">
                <a:cs typeface="Arial" charset="0"/>
              </a:rPr>
              <a:t>Research and Information Systems division</a:t>
            </a:r>
          </a:p>
          <a:p>
            <a:pPr>
              <a:spcBef>
                <a:spcPts val="1200"/>
              </a:spcBef>
            </a:pPr>
            <a:r>
              <a:rPr lang="en-US" sz="3000" dirty="0">
                <a:cs typeface="Arial" charset="0"/>
              </a:rPr>
              <a:t>Priority Enrollment Awareness Campaign</a:t>
            </a:r>
          </a:p>
          <a:p>
            <a:pPr lvl="1">
              <a:spcBef>
                <a:spcPts val="1200"/>
              </a:spcBef>
            </a:pPr>
            <a:r>
              <a:rPr lang="en-US" sz="2400" b="1" dirty="0" smtClean="0">
                <a:cs typeface="Arial" charset="0"/>
              </a:rPr>
              <a:t>Melissa Conner</a:t>
            </a:r>
            <a:r>
              <a:rPr lang="en-US" sz="2400" dirty="0" smtClean="0">
                <a:cs typeface="Arial" charset="0"/>
              </a:rPr>
              <a:t>, Foundation for California Community Colleges</a:t>
            </a:r>
          </a:p>
        </p:txBody>
      </p:sp>
    </p:spTree>
    <p:extLst>
      <p:ext uri="{BB962C8B-B14F-4D97-AF65-F5344CB8AC3E}">
        <p14:creationId xmlns:p14="http://schemas.microsoft.com/office/powerpoint/2010/main" val="13474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457200" y="457199"/>
            <a:ext cx="8533440" cy="719593"/>
          </a:xfrm>
          <a:prstGeom prst="rect">
            <a:avLst/>
          </a:prstGeom>
        </p:spPr>
        <p:txBody>
          <a:bodyPr lIns="90000" tIns="45000" rIns="90000" bIns="45000" anchor="ctr"/>
          <a:lstStyle/>
          <a:p>
            <a:r>
              <a:rPr lang="en-US" sz="4000" b="1" dirty="0">
                <a:solidFill>
                  <a:srgbClr val="000000"/>
                </a:solidFill>
                <a:latin typeface="Calibri" pitchFamily="34" charset="0"/>
              </a:rPr>
              <a:t>Student </a:t>
            </a:r>
            <a:r>
              <a:rPr lang="en-US" sz="4000" b="1" dirty="0" smtClean="0">
                <a:solidFill>
                  <a:srgbClr val="000000"/>
                </a:solidFill>
                <a:latin typeface="Calibri" pitchFamily="34" charset="0"/>
              </a:rPr>
              <a:t>Equity</a:t>
            </a:r>
            <a:r>
              <a:rPr lang="en-US" sz="4000" b="1" dirty="0">
                <a:latin typeface="Calibri" pitchFamily="34" charset="0"/>
              </a:rPr>
              <a:t> </a:t>
            </a:r>
            <a:r>
              <a:rPr lang="en-US" sz="4000" b="1" dirty="0" smtClean="0">
                <a:solidFill>
                  <a:srgbClr val="000000"/>
                </a:solidFill>
                <a:latin typeface="Calibri" pitchFamily="34" charset="0"/>
              </a:rPr>
              <a:t>Requirements</a:t>
            </a:r>
            <a:endParaRPr sz="4000" b="1" dirty="0">
              <a:latin typeface="Calibri" pitchFamily="34" charset="0"/>
            </a:endParaRPr>
          </a:p>
        </p:txBody>
      </p:sp>
      <p:sp>
        <p:nvSpPr>
          <p:cNvPr id="123" name="CustomShape 2"/>
          <p:cNvSpPr/>
          <p:nvPr/>
        </p:nvSpPr>
        <p:spPr>
          <a:xfrm>
            <a:off x="301680" y="1527120"/>
            <a:ext cx="8688960" cy="4111680"/>
          </a:xfrm>
          <a:prstGeom prst="rect">
            <a:avLst/>
          </a:prstGeom>
        </p:spPr>
        <p:txBody>
          <a:bodyPr lIns="90000" tIns="45000" rIns="90000" bIns="45000"/>
          <a:lstStyle/>
          <a:p>
            <a:endParaRPr lang="en-US" sz="2800" dirty="0" smtClean="0">
              <a:solidFill>
                <a:srgbClr val="000000"/>
              </a:solidFill>
              <a:latin typeface="Calibri"/>
            </a:endParaRPr>
          </a:p>
          <a:p>
            <a:pPr marL="457200" indent="-457200">
              <a:buSzPct val="75000"/>
              <a:buFont typeface="Arial" pitchFamily="34" charset="0"/>
              <a:buChar char="•"/>
            </a:pPr>
            <a:r>
              <a:rPr lang="en-US" sz="2800" dirty="0" smtClean="0">
                <a:solidFill>
                  <a:srgbClr val="000000"/>
                </a:solidFill>
                <a:latin typeface="Calibri"/>
              </a:rPr>
              <a:t>Student Equity Plan Timeline:</a:t>
            </a:r>
          </a:p>
          <a:p>
            <a:endParaRPr sz="2800" dirty="0"/>
          </a:p>
          <a:p>
            <a:pPr marL="1371600" lvl="2" indent="-457200">
              <a:buSzPct val="60000"/>
              <a:buFont typeface="Wingdings" pitchFamily="2" charset="2"/>
              <a:buChar char="§"/>
            </a:pPr>
            <a:r>
              <a:rPr lang="en-US" sz="2800" dirty="0" smtClean="0">
                <a:solidFill>
                  <a:srgbClr val="000000"/>
                </a:solidFill>
                <a:latin typeface="Calibri"/>
              </a:rPr>
              <a:t>Plans due every 3-5 years with annual update</a:t>
            </a:r>
            <a:endParaRPr lang="en-US" sz="2800" dirty="0"/>
          </a:p>
          <a:p>
            <a:pPr marL="1371600" lvl="2" indent="-457200">
              <a:buSzPct val="60000"/>
              <a:buFont typeface="Wingdings" pitchFamily="2" charset="2"/>
              <a:buChar char="§"/>
            </a:pPr>
            <a:r>
              <a:rPr lang="en-US" sz="2800" dirty="0" smtClean="0">
                <a:solidFill>
                  <a:srgbClr val="000000"/>
                </a:solidFill>
                <a:latin typeface="Calibri"/>
              </a:rPr>
              <a:t>Initial Plan Due </a:t>
            </a:r>
            <a:r>
              <a:rPr lang="en-US" sz="2800" dirty="0">
                <a:solidFill>
                  <a:srgbClr val="000000"/>
                </a:solidFill>
                <a:latin typeface="Calibri"/>
              </a:rPr>
              <a:t>October </a:t>
            </a:r>
            <a:r>
              <a:rPr lang="en-US" sz="2800" dirty="0" smtClean="0">
                <a:solidFill>
                  <a:srgbClr val="000000"/>
                </a:solidFill>
                <a:latin typeface="Calibri"/>
              </a:rPr>
              <a:t>17, 2014</a:t>
            </a:r>
            <a:endParaRPr sz="2800" dirty="0"/>
          </a:p>
          <a:p>
            <a:pPr>
              <a:buFont typeface="Arial"/>
              <a:buChar char="•"/>
            </a:pPr>
            <a:endParaRPr sz="2800" dirty="0"/>
          </a:p>
          <a:p>
            <a:endParaRPr sz="2800" dirty="0"/>
          </a:p>
        </p:txBody>
      </p:sp>
    </p:spTree>
    <p:extLst>
      <p:ext uri="{BB962C8B-B14F-4D97-AF65-F5344CB8AC3E}">
        <p14:creationId xmlns:p14="http://schemas.microsoft.com/office/powerpoint/2010/main" val="216339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57200" y="457200"/>
            <a:ext cx="8228520" cy="990600"/>
          </a:xfrm>
          <a:prstGeom prst="rect">
            <a:avLst/>
          </a:prstGeom>
        </p:spPr>
        <p:txBody>
          <a:bodyPr lIns="90000" tIns="45000" rIns="90000" bIns="45000" anchor="ctr"/>
          <a:lstStyle/>
          <a:p>
            <a:r>
              <a:rPr lang="en-US" sz="4000" b="1" dirty="0">
                <a:solidFill>
                  <a:srgbClr val="000000"/>
                </a:solidFill>
                <a:latin typeface="Calibri" pitchFamily="34" charset="0"/>
              </a:rPr>
              <a:t>Student </a:t>
            </a:r>
            <a:r>
              <a:rPr lang="en-US" sz="4000" b="1" dirty="0" smtClean="0">
                <a:solidFill>
                  <a:srgbClr val="000000"/>
                </a:solidFill>
                <a:latin typeface="Calibri" pitchFamily="34" charset="0"/>
              </a:rPr>
              <a:t>Equity Requirements</a:t>
            </a:r>
            <a:endParaRPr sz="4000" b="1" dirty="0">
              <a:latin typeface="Calibri" pitchFamily="34" charset="0"/>
            </a:endParaRPr>
          </a:p>
          <a:p>
            <a:endParaRPr dirty="0"/>
          </a:p>
        </p:txBody>
      </p:sp>
      <p:sp>
        <p:nvSpPr>
          <p:cNvPr id="121" name="CustomShape 2"/>
          <p:cNvSpPr/>
          <p:nvPr/>
        </p:nvSpPr>
        <p:spPr>
          <a:xfrm>
            <a:off x="183960" y="1219200"/>
            <a:ext cx="8228520" cy="4495800"/>
          </a:xfrm>
          <a:prstGeom prst="rect">
            <a:avLst/>
          </a:prstGeom>
        </p:spPr>
        <p:txBody>
          <a:bodyPr lIns="90000" tIns="45000" rIns="90000" bIns="45000"/>
          <a:lstStyle/>
          <a:p>
            <a:endParaRPr sz="2400" dirty="0" smtClean="0"/>
          </a:p>
          <a:p>
            <a:pPr marL="914400" lvl="1" indent="-457200">
              <a:buSzPct val="75000"/>
              <a:buFont typeface="Arial" pitchFamily="34" charset="0"/>
              <a:buChar char="•"/>
            </a:pPr>
            <a:r>
              <a:rPr lang="en-US" sz="2300" dirty="0" smtClean="0">
                <a:solidFill>
                  <a:srgbClr val="000000"/>
                </a:solidFill>
                <a:latin typeface="Calibri"/>
              </a:rPr>
              <a:t>Coordinate </a:t>
            </a:r>
            <a:r>
              <a:rPr lang="en-US" sz="2300" dirty="0">
                <a:solidFill>
                  <a:srgbClr val="000000"/>
                </a:solidFill>
                <a:latin typeface="Calibri"/>
              </a:rPr>
              <a:t>development of SSS Program Plan </a:t>
            </a:r>
            <a:endParaRPr lang="en-US" sz="2300" dirty="0" smtClean="0">
              <a:solidFill>
                <a:srgbClr val="000000"/>
              </a:solidFill>
              <a:latin typeface="Calibri"/>
            </a:endParaRPr>
          </a:p>
          <a:p>
            <a:pPr lvl="1"/>
            <a:r>
              <a:rPr lang="en-US" sz="2300" dirty="0">
                <a:solidFill>
                  <a:srgbClr val="000000"/>
                </a:solidFill>
                <a:latin typeface="Calibri"/>
              </a:rPr>
              <a:t>	</a:t>
            </a:r>
            <a:r>
              <a:rPr lang="en-US" sz="2300" dirty="0" smtClean="0">
                <a:solidFill>
                  <a:srgbClr val="000000"/>
                </a:solidFill>
                <a:latin typeface="Calibri"/>
              </a:rPr>
              <a:t>(</a:t>
            </a:r>
            <a:r>
              <a:rPr lang="en-US" sz="2300" dirty="0">
                <a:solidFill>
                  <a:srgbClr val="000000"/>
                </a:solidFill>
                <a:latin typeface="Calibri"/>
              </a:rPr>
              <a:t>SB </a:t>
            </a:r>
            <a:r>
              <a:rPr lang="en-US" sz="2300" dirty="0" smtClean="0">
                <a:solidFill>
                  <a:srgbClr val="000000"/>
                </a:solidFill>
                <a:latin typeface="Calibri"/>
              </a:rPr>
              <a:t>1456</a:t>
            </a:r>
            <a:r>
              <a:rPr lang="en-US" sz="2300" dirty="0">
                <a:solidFill>
                  <a:srgbClr val="000000"/>
                </a:solidFill>
                <a:latin typeface="Calibri"/>
              </a:rPr>
              <a:t>) with the Student Equity </a:t>
            </a:r>
            <a:r>
              <a:rPr lang="en-US" sz="2300" dirty="0" smtClean="0">
                <a:solidFill>
                  <a:srgbClr val="000000"/>
                </a:solidFill>
                <a:latin typeface="Calibri"/>
              </a:rPr>
              <a:t>Plan </a:t>
            </a:r>
          </a:p>
          <a:p>
            <a:pPr lvl="2"/>
            <a:endParaRPr lang="en-US" sz="2300" dirty="0" smtClean="0">
              <a:solidFill>
                <a:srgbClr val="000000"/>
              </a:solidFill>
              <a:latin typeface="Calibri"/>
            </a:endParaRPr>
          </a:p>
          <a:p>
            <a:pPr marL="914400" lvl="1" indent="-457200">
              <a:buSzPct val="75000"/>
              <a:buFont typeface="Arial" pitchFamily="34" charset="0"/>
              <a:buChar char="•"/>
            </a:pPr>
            <a:r>
              <a:rPr lang="en-US" sz="2300" dirty="0" smtClean="0">
                <a:solidFill>
                  <a:srgbClr val="000000"/>
                </a:solidFill>
                <a:latin typeface="Calibri"/>
              </a:rPr>
              <a:t>Establish a Student Equity Planning Committee</a:t>
            </a:r>
          </a:p>
          <a:p>
            <a:pPr marL="914400" lvl="1" indent="-457200">
              <a:buFont typeface="Arial" pitchFamily="34" charset="0"/>
              <a:buChar char="•"/>
            </a:pPr>
            <a:endParaRPr sz="2300" dirty="0">
              <a:solidFill>
                <a:srgbClr val="000000"/>
              </a:solidFill>
              <a:latin typeface="Calibri"/>
            </a:endParaRPr>
          </a:p>
          <a:p>
            <a:pPr marL="914400" lvl="1" indent="-457200">
              <a:buSzPct val="75000"/>
              <a:buFont typeface="Arial" pitchFamily="34" charset="0"/>
              <a:buChar char="•"/>
            </a:pPr>
            <a:r>
              <a:rPr lang="en-US" sz="2300" dirty="0" smtClean="0">
                <a:solidFill>
                  <a:srgbClr val="000000"/>
                </a:solidFill>
                <a:latin typeface="Calibri"/>
              </a:rPr>
              <a:t>Identify </a:t>
            </a:r>
            <a:r>
              <a:rPr lang="en-US" sz="2300" dirty="0">
                <a:solidFill>
                  <a:srgbClr val="000000"/>
                </a:solidFill>
                <a:latin typeface="Calibri"/>
              </a:rPr>
              <a:t>strategies to address/monitor equity </a:t>
            </a:r>
          </a:p>
          <a:p>
            <a:pPr marL="914400" lvl="1" indent="-457200">
              <a:buFont typeface="Arial" pitchFamily="34" charset="0"/>
              <a:buChar char="•"/>
            </a:pPr>
            <a:endParaRPr sz="2300" dirty="0">
              <a:solidFill>
                <a:srgbClr val="000000"/>
              </a:solidFill>
              <a:latin typeface="Calibri"/>
            </a:endParaRPr>
          </a:p>
          <a:p>
            <a:pPr marL="914400" lvl="1" indent="-457200">
              <a:buSzPct val="75000"/>
              <a:buFont typeface="Arial" pitchFamily="34" charset="0"/>
              <a:buChar char="•"/>
            </a:pPr>
            <a:r>
              <a:rPr lang="en-US" sz="2300" dirty="0">
                <a:solidFill>
                  <a:srgbClr val="000000"/>
                </a:solidFill>
                <a:latin typeface="Calibri"/>
              </a:rPr>
              <a:t>Mitigate disproportionate impact on students</a:t>
            </a:r>
          </a:p>
          <a:p>
            <a:pPr marL="914400" lvl="1" indent="-457200">
              <a:buFont typeface="Arial" pitchFamily="34" charset="0"/>
              <a:buChar char="•"/>
            </a:pPr>
            <a:endParaRPr sz="2300" dirty="0">
              <a:solidFill>
                <a:srgbClr val="000000"/>
              </a:solidFill>
              <a:latin typeface="Calibri"/>
            </a:endParaRPr>
          </a:p>
          <a:p>
            <a:pPr marL="914400" lvl="1" indent="-457200">
              <a:buSzPct val="75000"/>
              <a:buFont typeface="Arial" pitchFamily="34" charset="0"/>
              <a:buChar char="•"/>
            </a:pPr>
            <a:r>
              <a:rPr lang="en-US" sz="2300" dirty="0">
                <a:solidFill>
                  <a:srgbClr val="000000"/>
                </a:solidFill>
                <a:latin typeface="Calibri"/>
              </a:rPr>
              <a:t>Coordinate </a:t>
            </a:r>
            <a:r>
              <a:rPr lang="en-US" sz="2300" dirty="0" smtClean="0">
                <a:solidFill>
                  <a:srgbClr val="000000"/>
                </a:solidFill>
                <a:latin typeface="Calibri"/>
              </a:rPr>
              <a:t>interventions </a:t>
            </a:r>
            <a:r>
              <a:rPr lang="en-US" sz="2300" dirty="0">
                <a:solidFill>
                  <a:srgbClr val="000000"/>
                </a:solidFill>
                <a:latin typeface="Calibri"/>
              </a:rPr>
              <a:t>and services for students at risk of academic progress or </a:t>
            </a:r>
            <a:r>
              <a:rPr lang="en-US" sz="2300" dirty="0" smtClean="0">
                <a:solidFill>
                  <a:srgbClr val="000000"/>
                </a:solidFill>
                <a:latin typeface="Calibri"/>
              </a:rPr>
              <a:t>probation (Title </a:t>
            </a:r>
            <a:r>
              <a:rPr lang="en-US" sz="2300" dirty="0">
                <a:solidFill>
                  <a:srgbClr val="000000"/>
                </a:solidFill>
                <a:latin typeface="Calibri"/>
              </a:rPr>
              <a:t>5, Section </a:t>
            </a:r>
            <a:r>
              <a:rPr lang="en-US" sz="2300" dirty="0" smtClean="0">
                <a:solidFill>
                  <a:srgbClr val="000000"/>
                </a:solidFill>
                <a:latin typeface="Calibri"/>
              </a:rPr>
              <a:t>55100</a:t>
            </a:r>
            <a:r>
              <a:rPr lang="en-US" sz="2300" dirty="0">
                <a:solidFill>
                  <a:srgbClr val="000000"/>
                </a:solidFill>
                <a:latin typeface="Calibri"/>
              </a:rPr>
              <a:t>)</a:t>
            </a:r>
            <a:endParaRPr sz="2300" dirty="0"/>
          </a:p>
          <a:p>
            <a:pPr>
              <a:buFont typeface="Arial"/>
              <a:buChar char="•"/>
            </a:pPr>
            <a:endParaRPr sz="2400" dirty="0"/>
          </a:p>
        </p:txBody>
      </p:sp>
    </p:spTree>
    <p:extLst>
      <p:ext uri="{BB962C8B-B14F-4D97-AF65-F5344CB8AC3E}">
        <p14:creationId xmlns:p14="http://schemas.microsoft.com/office/powerpoint/2010/main" val="316555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457200" y="457200"/>
            <a:ext cx="8533440" cy="548640"/>
          </a:xfrm>
          <a:prstGeom prst="rect">
            <a:avLst/>
          </a:prstGeom>
        </p:spPr>
        <p:txBody>
          <a:bodyPr lIns="90000" tIns="45000" rIns="90000" bIns="45000" anchor="ctr"/>
          <a:lstStyle/>
          <a:p>
            <a:r>
              <a:rPr lang="en-US" sz="4000" b="1" dirty="0">
                <a:solidFill>
                  <a:srgbClr val="000000"/>
                </a:solidFill>
                <a:latin typeface="Calibri" pitchFamily="34" charset="0"/>
              </a:rPr>
              <a:t>Student </a:t>
            </a:r>
            <a:r>
              <a:rPr lang="en-US" sz="4000" b="1" dirty="0" smtClean="0">
                <a:solidFill>
                  <a:srgbClr val="000000"/>
                </a:solidFill>
                <a:latin typeface="Calibri" pitchFamily="34" charset="0"/>
              </a:rPr>
              <a:t>Equity</a:t>
            </a:r>
            <a:r>
              <a:rPr lang="en-US" sz="4000" b="1" dirty="0">
                <a:latin typeface="Calibri" pitchFamily="34" charset="0"/>
              </a:rPr>
              <a:t> </a:t>
            </a:r>
            <a:r>
              <a:rPr lang="en-US" sz="4000" b="1" dirty="0" smtClean="0">
                <a:solidFill>
                  <a:srgbClr val="000000"/>
                </a:solidFill>
                <a:latin typeface="Calibri" pitchFamily="34" charset="0"/>
              </a:rPr>
              <a:t>Requirements</a:t>
            </a:r>
            <a:endParaRPr sz="4000" b="1" dirty="0">
              <a:latin typeface="Calibri" pitchFamily="34" charset="0"/>
            </a:endParaRPr>
          </a:p>
        </p:txBody>
      </p:sp>
      <p:sp>
        <p:nvSpPr>
          <p:cNvPr id="123" name="CustomShape 2"/>
          <p:cNvSpPr/>
          <p:nvPr/>
        </p:nvSpPr>
        <p:spPr>
          <a:xfrm>
            <a:off x="301680" y="1205346"/>
            <a:ext cx="8688960" cy="4264429"/>
          </a:xfrm>
          <a:prstGeom prst="rect">
            <a:avLst/>
          </a:prstGeom>
        </p:spPr>
        <p:txBody>
          <a:bodyPr lIns="90000" tIns="45000" rIns="90000" bIns="45000"/>
          <a:lstStyle/>
          <a:p>
            <a:r>
              <a:rPr lang="en-US" sz="2800" dirty="0" smtClean="0">
                <a:solidFill>
                  <a:srgbClr val="000000"/>
                </a:solidFill>
                <a:latin typeface="Calibri"/>
              </a:rPr>
              <a:t>Success Indicators:</a:t>
            </a:r>
            <a:endParaRPr lang="en-US" sz="2800" dirty="0">
              <a:solidFill>
                <a:srgbClr val="000000"/>
              </a:solidFill>
              <a:latin typeface="Calibri"/>
            </a:endParaRPr>
          </a:p>
          <a:p>
            <a:pPr marL="457200" indent="-457200">
              <a:buSzPct val="60000"/>
              <a:buFont typeface="Arial" pitchFamily="34" charset="0"/>
              <a:buChar char="•"/>
            </a:pPr>
            <a:r>
              <a:rPr lang="en-US" sz="2000" b="1" dirty="0" smtClean="0">
                <a:solidFill>
                  <a:srgbClr val="000000"/>
                </a:solidFill>
                <a:latin typeface="Calibri"/>
              </a:rPr>
              <a:t>Access: </a:t>
            </a:r>
            <a:r>
              <a:rPr lang="en-US" sz="2000" dirty="0" smtClean="0">
                <a:solidFill>
                  <a:srgbClr val="000000"/>
                </a:solidFill>
                <a:latin typeface="Calibri"/>
              </a:rPr>
              <a:t>	</a:t>
            </a:r>
          </a:p>
          <a:p>
            <a:pPr>
              <a:buSzPct val="60000"/>
            </a:pPr>
            <a:r>
              <a:rPr lang="en-US" dirty="0">
                <a:solidFill>
                  <a:srgbClr val="000000"/>
                </a:solidFill>
                <a:latin typeface="Calibri"/>
              </a:rPr>
              <a:t>	</a:t>
            </a:r>
            <a:r>
              <a:rPr lang="en-US" dirty="0" smtClean="0">
                <a:solidFill>
                  <a:srgbClr val="000000"/>
                </a:solidFill>
                <a:latin typeface="Calibri"/>
              </a:rPr>
              <a:t>Percentage of each pop. group enrolled compared group’s representation in 	adult pop. within community served – </a:t>
            </a:r>
            <a:r>
              <a:rPr lang="en-US" i="1" dirty="0">
                <a:solidFill>
                  <a:srgbClr val="000000"/>
                </a:solidFill>
                <a:latin typeface="Calibri"/>
              </a:rPr>
              <a:t>C</a:t>
            </a:r>
            <a:r>
              <a:rPr lang="en-US" i="1" dirty="0" smtClean="0">
                <a:solidFill>
                  <a:srgbClr val="000000"/>
                </a:solidFill>
                <a:latin typeface="Calibri"/>
              </a:rPr>
              <a:t>ensus data; locally available data</a:t>
            </a:r>
          </a:p>
          <a:p>
            <a:pPr>
              <a:buSzPct val="60000"/>
            </a:pPr>
            <a:endParaRPr lang="en-US" dirty="0" smtClean="0">
              <a:solidFill>
                <a:srgbClr val="000000"/>
              </a:solidFill>
              <a:latin typeface="Calibri"/>
            </a:endParaRPr>
          </a:p>
          <a:p>
            <a:pPr marL="457200" indent="-457200">
              <a:buSzPct val="60000"/>
              <a:buFont typeface="Arial" pitchFamily="34" charset="0"/>
              <a:buChar char="•"/>
            </a:pPr>
            <a:r>
              <a:rPr lang="en-US" sz="2000" b="1" dirty="0" smtClean="0">
                <a:solidFill>
                  <a:srgbClr val="000000"/>
                </a:solidFill>
                <a:latin typeface="Calibri"/>
              </a:rPr>
              <a:t>Course Completion: </a:t>
            </a:r>
          </a:p>
          <a:p>
            <a:pPr lvl="1">
              <a:buSzPct val="60000"/>
            </a:pPr>
            <a:r>
              <a:rPr lang="en-US" dirty="0">
                <a:solidFill>
                  <a:srgbClr val="000000"/>
                </a:solidFill>
                <a:latin typeface="Calibri"/>
              </a:rPr>
              <a:t>	</a:t>
            </a:r>
            <a:r>
              <a:rPr lang="en-US" dirty="0" smtClean="0">
                <a:solidFill>
                  <a:srgbClr val="000000"/>
                </a:solidFill>
                <a:latin typeface="Calibri"/>
              </a:rPr>
              <a:t>Ratio of number of credit courses that students by pop. group complete 	compared to number of courses in which students in that group are enrolled on 	the census day of term - </a:t>
            </a:r>
            <a:r>
              <a:rPr lang="en-US" i="1" dirty="0" err="1" smtClean="0">
                <a:solidFill>
                  <a:srgbClr val="000000"/>
                </a:solidFill>
                <a:latin typeface="Calibri"/>
              </a:rPr>
              <a:t>DataMart</a:t>
            </a:r>
            <a:endParaRPr lang="en-US" i="1" dirty="0" smtClean="0">
              <a:solidFill>
                <a:srgbClr val="000000"/>
              </a:solidFill>
              <a:latin typeface="Calibri"/>
            </a:endParaRPr>
          </a:p>
          <a:p>
            <a:pPr lvl="1">
              <a:buSzPct val="60000"/>
            </a:pPr>
            <a:endParaRPr lang="en-US" dirty="0" smtClean="0">
              <a:solidFill>
                <a:srgbClr val="000000"/>
              </a:solidFill>
              <a:latin typeface="Calibri"/>
            </a:endParaRPr>
          </a:p>
          <a:p>
            <a:pPr marL="457200" lvl="0" indent="-457200">
              <a:buSzPct val="60000"/>
              <a:buFont typeface="Arial" pitchFamily="34" charset="0"/>
              <a:buChar char="•"/>
            </a:pPr>
            <a:r>
              <a:rPr lang="en-US" sz="2000" b="1" dirty="0" smtClean="0">
                <a:solidFill>
                  <a:srgbClr val="000000"/>
                </a:solidFill>
                <a:latin typeface="Calibri"/>
              </a:rPr>
              <a:t>ESL and Basic Skills Completion: </a:t>
            </a:r>
            <a:endParaRPr lang="en-US" sz="2000" b="1" dirty="0">
              <a:solidFill>
                <a:srgbClr val="000000"/>
              </a:solidFill>
              <a:latin typeface="Calibri"/>
            </a:endParaRPr>
          </a:p>
          <a:p>
            <a:pPr lvl="1">
              <a:buSzPct val="60000"/>
            </a:pPr>
            <a:r>
              <a:rPr lang="en-US" dirty="0">
                <a:solidFill>
                  <a:srgbClr val="000000"/>
                </a:solidFill>
                <a:latin typeface="Calibri"/>
              </a:rPr>
              <a:t>	Ratio of number of </a:t>
            </a:r>
            <a:r>
              <a:rPr lang="en-US" dirty="0" smtClean="0">
                <a:solidFill>
                  <a:srgbClr val="000000"/>
                </a:solidFill>
                <a:latin typeface="Calibri"/>
              </a:rPr>
              <a:t>students </a:t>
            </a:r>
            <a:r>
              <a:rPr lang="en-US" dirty="0">
                <a:solidFill>
                  <a:srgbClr val="000000"/>
                </a:solidFill>
                <a:latin typeface="Calibri"/>
              </a:rPr>
              <a:t>by pop. </a:t>
            </a:r>
            <a:r>
              <a:rPr lang="en-US" dirty="0" smtClean="0">
                <a:solidFill>
                  <a:srgbClr val="000000"/>
                </a:solidFill>
                <a:latin typeface="Calibri"/>
              </a:rPr>
              <a:t>group who complete a degree-applicable 	course after having completed the final ESL or basic skills course to the number 	of those students who complete such a final course - </a:t>
            </a:r>
            <a:r>
              <a:rPr lang="en-US" i="1" dirty="0" err="1" smtClean="0">
                <a:solidFill>
                  <a:srgbClr val="000000"/>
                </a:solidFill>
                <a:latin typeface="Calibri"/>
              </a:rPr>
              <a:t>DataMart</a:t>
            </a:r>
            <a:r>
              <a:rPr lang="en-US" i="1" dirty="0" smtClean="0">
                <a:solidFill>
                  <a:srgbClr val="000000"/>
                </a:solidFill>
                <a:latin typeface="Calibri"/>
              </a:rPr>
              <a:t>; Scorecard; 	Basic Skills Tracker</a:t>
            </a:r>
            <a:endParaRPr lang="en-US" i="1" dirty="0">
              <a:solidFill>
                <a:srgbClr val="000000"/>
              </a:solidFill>
              <a:latin typeface="Calibri"/>
            </a:endParaRPr>
          </a:p>
          <a:p>
            <a:pPr lvl="1">
              <a:buSzPct val="60000"/>
            </a:pPr>
            <a:endParaRPr lang="en-US" sz="2000" dirty="0" smtClean="0">
              <a:solidFill>
                <a:srgbClr val="000000"/>
              </a:solidFill>
              <a:latin typeface="Calibri"/>
            </a:endParaRPr>
          </a:p>
          <a:p>
            <a:pPr marL="457200" indent="-457200">
              <a:buSzPct val="60000"/>
              <a:buFont typeface="Arial" pitchFamily="34" charset="0"/>
              <a:buChar char="•"/>
            </a:pPr>
            <a:endParaRPr sz="2400" b="1" dirty="0"/>
          </a:p>
          <a:p>
            <a:endParaRPr sz="2800" dirty="0">
              <a:solidFill>
                <a:srgbClr val="000000"/>
              </a:solidFill>
              <a:latin typeface="Calibri"/>
            </a:endParaRPr>
          </a:p>
          <a:p>
            <a:endParaRPr sz="2800" dirty="0"/>
          </a:p>
        </p:txBody>
      </p:sp>
    </p:spTree>
    <p:extLst>
      <p:ext uri="{BB962C8B-B14F-4D97-AF65-F5344CB8AC3E}">
        <p14:creationId xmlns:p14="http://schemas.microsoft.com/office/powerpoint/2010/main" val="252448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457200" y="457200"/>
            <a:ext cx="8533440" cy="548640"/>
          </a:xfrm>
          <a:prstGeom prst="rect">
            <a:avLst/>
          </a:prstGeom>
        </p:spPr>
        <p:txBody>
          <a:bodyPr lIns="90000" tIns="45000" rIns="90000" bIns="45000" anchor="ctr"/>
          <a:lstStyle/>
          <a:p>
            <a:r>
              <a:rPr lang="en-US" sz="4000" b="1" dirty="0">
                <a:solidFill>
                  <a:srgbClr val="000000"/>
                </a:solidFill>
                <a:latin typeface="Calibri" pitchFamily="34" charset="0"/>
              </a:rPr>
              <a:t>Student </a:t>
            </a:r>
            <a:r>
              <a:rPr lang="en-US" sz="4000" b="1" dirty="0" smtClean="0">
                <a:solidFill>
                  <a:srgbClr val="000000"/>
                </a:solidFill>
                <a:latin typeface="Calibri" pitchFamily="34" charset="0"/>
              </a:rPr>
              <a:t>Equity</a:t>
            </a:r>
            <a:r>
              <a:rPr lang="en-US" sz="4000" b="1" dirty="0">
                <a:latin typeface="Calibri" pitchFamily="34" charset="0"/>
              </a:rPr>
              <a:t> </a:t>
            </a:r>
            <a:r>
              <a:rPr lang="en-US" sz="4000" b="1" dirty="0" smtClean="0">
                <a:solidFill>
                  <a:srgbClr val="000000"/>
                </a:solidFill>
                <a:latin typeface="Calibri" pitchFamily="34" charset="0"/>
              </a:rPr>
              <a:t>Requirements</a:t>
            </a:r>
            <a:endParaRPr sz="4000" b="1" dirty="0">
              <a:latin typeface="Calibri" pitchFamily="34" charset="0"/>
            </a:endParaRPr>
          </a:p>
        </p:txBody>
      </p:sp>
      <p:sp>
        <p:nvSpPr>
          <p:cNvPr id="123" name="CustomShape 2"/>
          <p:cNvSpPr/>
          <p:nvPr/>
        </p:nvSpPr>
        <p:spPr>
          <a:xfrm>
            <a:off x="301680" y="1527120"/>
            <a:ext cx="8688960" cy="4111680"/>
          </a:xfrm>
          <a:prstGeom prst="rect">
            <a:avLst/>
          </a:prstGeom>
        </p:spPr>
        <p:txBody>
          <a:bodyPr lIns="90000" tIns="45000" rIns="90000" bIns="45000"/>
          <a:lstStyle/>
          <a:p>
            <a:r>
              <a:rPr lang="en-US" sz="2800" dirty="0" smtClean="0">
                <a:solidFill>
                  <a:srgbClr val="000000"/>
                </a:solidFill>
                <a:latin typeface="Calibri"/>
              </a:rPr>
              <a:t>Success </a:t>
            </a:r>
            <a:r>
              <a:rPr lang="en-US" sz="2800" dirty="0">
                <a:solidFill>
                  <a:srgbClr val="000000"/>
                </a:solidFill>
                <a:latin typeface="Calibri"/>
              </a:rPr>
              <a:t>Indicators</a:t>
            </a:r>
            <a:r>
              <a:rPr lang="en-US" sz="2800" dirty="0" smtClean="0">
                <a:solidFill>
                  <a:srgbClr val="000000"/>
                </a:solidFill>
                <a:latin typeface="Calibri"/>
              </a:rPr>
              <a:t>:</a:t>
            </a:r>
            <a:endParaRPr lang="en-US" sz="2800" dirty="0">
              <a:solidFill>
                <a:srgbClr val="000000"/>
              </a:solidFill>
              <a:latin typeface="Calibri"/>
            </a:endParaRPr>
          </a:p>
          <a:p>
            <a:pPr marL="457200" lvl="0" indent="-457200">
              <a:buSzPct val="60000"/>
              <a:buFont typeface="Arial" pitchFamily="34" charset="0"/>
              <a:buChar char="•"/>
            </a:pPr>
            <a:r>
              <a:rPr lang="en-US" sz="2000" b="1" dirty="0" smtClean="0">
                <a:solidFill>
                  <a:srgbClr val="000000"/>
                </a:solidFill>
                <a:latin typeface="Calibri"/>
              </a:rPr>
              <a:t>Degree and Certificate Completion: </a:t>
            </a:r>
            <a:r>
              <a:rPr lang="en-US" sz="2000" dirty="0">
                <a:solidFill>
                  <a:srgbClr val="000000"/>
                </a:solidFill>
                <a:latin typeface="Calibri"/>
              </a:rPr>
              <a:t>	</a:t>
            </a:r>
          </a:p>
          <a:p>
            <a:pPr lvl="0">
              <a:buSzPct val="60000"/>
            </a:pPr>
            <a:r>
              <a:rPr lang="en-US" sz="2000" dirty="0">
                <a:solidFill>
                  <a:srgbClr val="000000"/>
                </a:solidFill>
                <a:latin typeface="Calibri"/>
              </a:rPr>
              <a:t>	</a:t>
            </a:r>
            <a:r>
              <a:rPr lang="en-US" sz="2000" dirty="0" smtClean="0">
                <a:solidFill>
                  <a:srgbClr val="000000"/>
                </a:solidFill>
                <a:latin typeface="Calibri"/>
              </a:rPr>
              <a:t>Ratio of number of students by pop. group who receive a degree or 	certificate to number of students in that group with same informed 	education goal as documented in student ed. plan – </a:t>
            </a:r>
            <a:r>
              <a:rPr lang="en-US" sz="2000" i="1" dirty="0" err="1" smtClean="0">
                <a:solidFill>
                  <a:srgbClr val="000000"/>
                </a:solidFill>
                <a:latin typeface="Calibri"/>
              </a:rPr>
              <a:t>DataMart</a:t>
            </a:r>
            <a:r>
              <a:rPr lang="en-US" sz="2000" i="1" dirty="0" smtClean="0">
                <a:solidFill>
                  <a:srgbClr val="000000"/>
                </a:solidFill>
                <a:latin typeface="Calibri"/>
              </a:rPr>
              <a:t>; Scorecard</a:t>
            </a:r>
          </a:p>
          <a:p>
            <a:pPr lvl="0">
              <a:buSzPct val="60000"/>
            </a:pPr>
            <a:endParaRPr lang="en-US" sz="2000" dirty="0">
              <a:solidFill>
                <a:srgbClr val="000000"/>
              </a:solidFill>
              <a:latin typeface="Calibri"/>
            </a:endParaRPr>
          </a:p>
          <a:p>
            <a:pPr marL="457200" lvl="0" indent="-457200">
              <a:buSzPct val="60000"/>
              <a:buFont typeface="Arial" pitchFamily="34" charset="0"/>
              <a:buChar char="•"/>
            </a:pPr>
            <a:r>
              <a:rPr lang="en-US" sz="2000" b="1" dirty="0" smtClean="0">
                <a:solidFill>
                  <a:srgbClr val="000000"/>
                </a:solidFill>
                <a:latin typeface="Calibri"/>
              </a:rPr>
              <a:t>Transfer: </a:t>
            </a:r>
            <a:endParaRPr lang="en-US" sz="2000" b="1" dirty="0">
              <a:solidFill>
                <a:srgbClr val="000000"/>
              </a:solidFill>
              <a:latin typeface="Calibri"/>
            </a:endParaRPr>
          </a:p>
          <a:p>
            <a:pPr lvl="1">
              <a:buSzPct val="60000"/>
            </a:pPr>
            <a:r>
              <a:rPr lang="en-US" sz="2000" dirty="0">
                <a:solidFill>
                  <a:srgbClr val="000000"/>
                </a:solidFill>
                <a:latin typeface="Calibri"/>
              </a:rPr>
              <a:t>	Ratio of number of </a:t>
            </a:r>
            <a:r>
              <a:rPr lang="en-US" sz="2000" dirty="0" smtClean="0">
                <a:solidFill>
                  <a:srgbClr val="000000"/>
                </a:solidFill>
                <a:latin typeface="Calibri"/>
              </a:rPr>
              <a:t>students </a:t>
            </a:r>
            <a:r>
              <a:rPr lang="en-US" sz="2000" dirty="0">
                <a:solidFill>
                  <a:srgbClr val="000000"/>
                </a:solidFill>
                <a:latin typeface="Calibri"/>
              </a:rPr>
              <a:t>by pop. </a:t>
            </a:r>
            <a:r>
              <a:rPr lang="en-US" sz="2000" dirty="0" smtClean="0">
                <a:solidFill>
                  <a:srgbClr val="000000"/>
                </a:solidFill>
                <a:latin typeface="Calibri"/>
              </a:rPr>
              <a:t>group who complete a min. of 12 	units and have attempted a transfer level course in math or English, to 	number in that group who transfer after one or more (up to six) years – 	</a:t>
            </a:r>
            <a:r>
              <a:rPr lang="en-US" sz="2000" i="1" dirty="0" err="1" smtClean="0">
                <a:solidFill>
                  <a:srgbClr val="000000"/>
                </a:solidFill>
                <a:latin typeface="Calibri"/>
              </a:rPr>
              <a:t>DataMart</a:t>
            </a:r>
            <a:r>
              <a:rPr lang="en-US" sz="2000" i="1" dirty="0" smtClean="0">
                <a:solidFill>
                  <a:srgbClr val="000000"/>
                </a:solidFill>
                <a:latin typeface="Calibri"/>
              </a:rPr>
              <a:t>; Scorecard</a:t>
            </a:r>
            <a:endParaRPr lang="en-US" sz="2000" i="1" dirty="0">
              <a:solidFill>
                <a:srgbClr val="000000"/>
              </a:solidFill>
              <a:latin typeface="Calibri"/>
            </a:endParaRPr>
          </a:p>
          <a:p>
            <a:endParaRPr sz="2800" dirty="0"/>
          </a:p>
          <a:p>
            <a:pPr marL="742950" lvl="1" indent="-285750">
              <a:buSzPct val="45000"/>
              <a:buFont typeface="Arial" pitchFamily="34" charset="0"/>
              <a:buChar char="•"/>
            </a:pPr>
            <a:endParaRPr lang="en-US" sz="2800" dirty="0"/>
          </a:p>
          <a:p>
            <a:endParaRPr sz="2800" dirty="0"/>
          </a:p>
          <a:p>
            <a:endParaRPr sz="2800" dirty="0"/>
          </a:p>
        </p:txBody>
      </p:sp>
    </p:spTree>
    <p:extLst>
      <p:ext uri="{BB962C8B-B14F-4D97-AF65-F5344CB8AC3E}">
        <p14:creationId xmlns:p14="http://schemas.microsoft.com/office/powerpoint/2010/main" val="409578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304920" y="228600"/>
            <a:ext cx="8533440" cy="1143000"/>
          </a:xfrm>
          <a:prstGeom prst="rect">
            <a:avLst/>
          </a:prstGeom>
        </p:spPr>
        <p:txBody>
          <a:bodyPr lIns="90000" tIns="45000" rIns="90000" bIns="45000" anchor="ctr"/>
          <a:lstStyle/>
          <a:p>
            <a:r>
              <a:rPr lang="en-US" sz="4000" b="1" dirty="0">
                <a:solidFill>
                  <a:srgbClr val="000000"/>
                </a:solidFill>
                <a:latin typeface="Calibri"/>
              </a:rPr>
              <a:t>Student </a:t>
            </a:r>
            <a:r>
              <a:rPr lang="en-US" sz="4000" b="1" dirty="0" smtClean="0">
                <a:solidFill>
                  <a:srgbClr val="000000"/>
                </a:solidFill>
                <a:latin typeface="Calibri"/>
              </a:rPr>
              <a:t>Equity</a:t>
            </a:r>
            <a:r>
              <a:rPr lang="en-US" sz="4000" b="1" dirty="0"/>
              <a:t> </a:t>
            </a:r>
            <a:r>
              <a:rPr lang="en-US" sz="4000" b="1" dirty="0" smtClean="0">
                <a:solidFill>
                  <a:srgbClr val="000000"/>
                </a:solidFill>
                <a:latin typeface="Calibri"/>
              </a:rPr>
              <a:t>Planning </a:t>
            </a:r>
            <a:r>
              <a:rPr lang="en-US" sz="4000" b="1" dirty="0">
                <a:solidFill>
                  <a:srgbClr val="000000"/>
                </a:solidFill>
                <a:latin typeface="Calibri"/>
              </a:rPr>
              <a:t>Resources</a:t>
            </a:r>
            <a:endParaRPr sz="4000" b="1" dirty="0"/>
          </a:p>
        </p:txBody>
      </p:sp>
      <p:sp>
        <p:nvSpPr>
          <p:cNvPr id="125" name="CustomShape 2"/>
          <p:cNvSpPr/>
          <p:nvPr/>
        </p:nvSpPr>
        <p:spPr>
          <a:xfrm>
            <a:off x="301680" y="1219200"/>
            <a:ext cx="8688960" cy="6492775"/>
          </a:xfrm>
          <a:prstGeom prst="rect">
            <a:avLst/>
          </a:prstGeom>
        </p:spPr>
        <p:txBody>
          <a:bodyPr lIns="90000" tIns="45000" rIns="90000" bIns="45000">
            <a:normAutofit/>
          </a:bodyPr>
          <a:lstStyle/>
          <a:p>
            <a:pPr>
              <a:buSzPct val="75000"/>
            </a:pPr>
            <a:r>
              <a:rPr lang="en-US" sz="2200" i="1" dirty="0" smtClean="0">
                <a:solidFill>
                  <a:srgbClr val="000000"/>
                </a:solidFill>
                <a:latin typeface="Calibri"/>
                <a:ea typeface="Times New Roman"/>
              </a:rPr>
              <a:t>Guidelines for Measuring Disproportionate Impact (DI) in Equity Plans</a:t>
            </a:r>
          </a:p>
          <a:p>
            <a:pPr>
              <a:buSzPct val="75000"/>
            </a:pPr>
            <a:r>
              <a:rPr lang="en-US" sz="2000" dirty="0">
                <a:solidFill>
                  <a:srgbClr val="000000"/>
                </a:solidFill>
                <a:latin typeface="Calibri"/>
                <a:ea typeface="Times New Roman"/>
              </a:rPr>
              <a:t>	</a:t>
            </a:r>
            <a:endParaRPr lang="en-US" sz="2000" dirty="0" smtClean="0">
              <a:solidFill>
                <a:srgbClr val="000000"/>
              </a:solidFill>
              <a:latin typeface="Calibri"/>
              <a:ea typeface="Times New Roman"/>
            </a:endParaRPr>
          </a:p>
          <a:p>
            <a:pPr marL="742950" lvl="1" indent="-285750">
              <a:buSzPct val="75000"/>
              <a:buFont typeface="Wingdings" pitchFamily="2" charset="2"/>
              <a:buChar char="§"/>
            </a:pPr>
            <a:r>
              <a:rPr lang="en-US" dirty="0" smtClean="0"/>
              <a:t>Simple Definition of DI:</a:t>
            </a:r>
          </a:p>
          <a:p>
            <a:pPr lvl="1">
              <a:buSzPct val="75000"/>
            </a:pPr>
            <a:r>
              <a:rPr lang="en-US" altLang="en-US" dirty="0"/>
              <a:t>	</a:t>
            </a:r>
            <a:r>
              <a:rPr lang="en-US" altLang="en-US" dirty="0" smtClean="0"/>
              <a:t>“A condition in which some students’ access to key courses, resources, 	and supports and ultimately their academic success may be hampered by 	inequitable practices, policies and approaches.”</a:t>
            </a:r>
          </a:p>
          <a:p>
            <a:pPr lvl="1">
              <a:buSzPct val="75000"/>
            </a:pPr>
            <a:endParaRPr lang="en-US" altLang="en-US" dirty="0" smtClean="0"/>
          </a:p>
          <a:p>
            <a:pPr marL="800100" lvl="1" indent="-342900">
              <a:buSzPct val="75000"/>
              <a:buFont typeface="Wingdings" pitchFamily="2" charset="2"/>
              <a:buChar char="§"/>
            </a:pPr>
            <a:r>
              <a:rPr lang="en-US" dirty="0" smtClean="0">
                <a:solidFill>
                  <a:prstClr val="black"/>
                </a:solidFill>
              </a:rPr>
              <a:t>To </a:t>
            </a:r>
            <a:r>
              <a:rPr lang="en-US" dirty="0">
                <a:solidFill>
                  <a:prstClr val="black"/>
                </a:solidFill>
              </a:rPr>
              <a:t>assess equity, analyses should use one or more of the </a:t>
            </a:r>
            <a:r>
              <a:rPr lang="en-US" dirty="0" smtClean="0">
                <a:solidFill>
                  <a:prstClr val="black"/>
                </a:solidFill>
              </a:rPr>
              <a:t>following</a:t>
            </a:r>
            <a:br>
              <a:rPr lang="en-US" dirty="0" smtClean="0">
                <a:solidFill>
                  <a:prstClr val="black"/>
                </a:solidFill>
              </a:rPr>
            </a:br>
            <a:r>
              <a:rPr lang="en-US" dirty="0" smtClean="0">
                <a:solidFill>
                  <a:prstClr val="black"/>
                </a:solidFill>
              </a:rPr>
              <a:t>disaggregated </a:t>
            </a:r>
            <a:r>
              <a:rPr lang="en-US" dirty="0">
                <a:solidFill>
                  <a:prstClr val="black"/>
                </a:solidFill>
              </a:rPr>
              <a:t>subgroups</a:t>
            </a:r>
            <a:r>
              <a:rPr lang="en-US" dirty="0" smtClean="0">
                <a:solidFill>
                  <a:prstClr val="black"/>
                </a:solidFill>
              </a:rPr>
              <a:t>: </a:t>
            </a:r>
            <a:endParaRPr lang="en-US" dirty="0">
              <a:solidFill>
                <a:prstClr val="black"/>
              </a:solidFill>
            </a:endParaRPr>
          </a:p>
          <a:p>
            <a:pPr marL="1200150" lvl="2" indent="-285750">
              <a:buFont typeface="Arial" pitchFamily="34" charset="0"/>
              <a:buChar char="•"/>
            </a:pPr>
            <a:r>
              <a:rPr lang="en-US" dirty="0">
                <a:solidFill>
                  <a:prstClr val="black"/>
                </a:solidFill>
              </a:rPr>
              <a:t>Gender </a:t>
            </a:r>
          </a:p>
          <a:p>
            <a:pPr marL="1200150" lvl="2" indent="-285750">
              <a:buFont typeface="Arial" pitchFamily="34" charset="0"/>
              <a:buChar char="•"/>
            </a:pPr>
            <a:r>
              <a:rPr lang="en-US" dirty="0">
                <a:solidFill>
                  <a:prstClr val="black"/>
                </a:solidFill>
              </a:rPr>
              <a:t>Ethnicity</a:t>
            </a:r>
          </a:p>
          <a:p>
            <a:pPr marL="1200150" lvl="2" indent="-285750">
              <a:buFont typeface="Arial" pitchFamily="34" charset="0"/>
              <a:buChar char="•"/>
            </a:pPr>
            <a:r>
              <a:rPr lang="en-US" dirty="0">
                <a:solidFill>
                  <a:prstClr val="black"/>
                </a:solidFill>
              </a:rPr>
              <a:t>Age</a:t>
            </a:r>
          </a:p>
          <a:p>
            <a:pPr marL="1200150" lvl="2" indent="-285750">
              <a:buFont typeface="Arial" pitchFamily="34" charset="0"/>
              <a:buChar char="•"/>
            </a:pPr>
            <a:r>
              <a:rPr lang="en-US" dirty="0">
                <a:solidFill>
                  <a:prstClr val="black"/>
                </a:solidFill>
              </a:rPr>
              <a:t>Disability Status</a:t>
            </a:r>
          </a:p>
          <a:p>
            <a:pPr marL="1200150" lvl="2" indent="-285750">
              <a:buFont typeface="Arial" pitchFamily="34" charset="0"/>
              <a:buChar char="•"/>
            </a:pPr>
            <a:r>
              <a:rPr lang="en-US" dirty="0">
                <a:solidFill>
                  <a:prstClr val="black"/>
                </a:solidFill>
              </a:rPr>
              <a:t>Economically Disadvantaged</a:t>
            </a:r>
          </a:p>
          <a:p>
            <a:pPr lvl="1">
              <a:buSzPct val="75000"/>
            </a:pPr>
            <a:endParaRPr lang="en-US" dirty="0" smtClean="0"/>
          </a:p>
          <a:p>
            <a:pPr marL="800100" lvl="1" indent="-342900">
              <a:buSzPct val="75000"/>
              <a:buFont typeface="Wingdings" pitchFamily="2" charset="2"/>
              <a:buChar char="§"/>
            </a:pPr>
            <a:endParaRPr lang="en-US" dirty="0"/>
          </a:p>
          <a:p>
            <a:pPr marL="914400" lvl="1" indent="-457200">
              <a:buSzPct val="75000"/>
              <a:buFont typeface="Arial" pitchFamily="34" charset="0"/>
              <a:buChar char="•"/>
            </a:pPr>
            <a:endParaRPr lang="en-US" sz="2000" dirty="0" smtClean="0">
              <a:solidFill>
                <a:srgbClr val="000000"/>
              </a:solidFill>
              <a:latin typeface="Calibri"/>
            </a:endParaRPr>
          </a:p>
          <a:p>
            <a:pPr marL="1371600" lvl="2" indent="-457200">
              <a:buSzPct val="60000"/>
              <a:buFont typeface="Wingdings" pitchFamily="2" charset="2"/>
              <a:buChar char="§"/>
            </a:pPr>
            <a:endParaRPr lang="en-US" sz="2000" dirty="0">
              <a:solidFill>
                <a:srgbClr val="000000"/>
              </a:solidFill>
              <a:latin typeface="Calibri"/>
            </a:endParaRPr>
          </a:p>
          <a:p>
            <a:pPr marL="1371600" lvl="2" indent="-457200">
              <a:buSzPct val="60000"/>
              <a:buFont typeface="Wingdings" pitchFamily="2" charset="2"/>
              <a:buChar char="§"/>
            </a:pPr>
            <a:endParaRPr sz="2000" dirty="0">
              <a:solidFill>
                <a:srgbClr val="000000"/>
              </a:solidFill>
              <a:latin typeface="Calibri"/>
              <a:ea typeface="Times New Roman"/>
            </a:endParaRPr>
          </a:p>
          <a:p>
            <a:pPr lvl="2">
              <a:buSzPct val="45000"/>
              <a:buFont typeface="StarSymbol"/>
              <a:buChar char=""/>
            </a:pPr>
            <a:endParaRPr sz="2000" dirty="0">
              <a:solidFill>
                <a:srgbClr val="000000"/>
              </a:solidFill>
              <a:latin typeface="Calibri"/>
              <a:ea typeface="Times New Roman"/>
            </a:endParaRPr>
          </a:p>
          <a:p>
            <a:pPr lvl="2">
              <a:buSzPct val="45000"/>
              <a:buFont typeface="StarSymbol"/>
              <a:buChar char=""/>
            </a:pPr>
            <a:endParaRPr dirty="0"/>
          </a:p>
          <a:p>
            <a:pPr lvl="5">
              <a:buSzPct val="45000"/>
              <a:buFont typeface="StarSymbol"/>
              <a:buChar char=""/>
            </a:pPr>
            <a:endParaRPr dirty="0"/>
          </a:p>
          <a:p>
            <a:pPr>
              <a:buFont typeface="Arial"/>
              <a:buChar char="•"/>
            </a:pPr>
            <a:endParaRPr dirty="0"/>
          </a:p>
          <a:p>
            <a:endParaRPr dirty="0"/>
          </a:p>
        </p:txBody>
      </p:sp>
    </p:spTree>
    <p:extLst>
      <p:ext uri="{BB962C8B-B14F-4D97-AF65-F5344CB8AC3E}">
        <p14:creationId xmlns:p14="http://schemas.microsoft.com/office/powerpoint/2010/main" val="25381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304920" y="228600"/>
            <a:ext cx="8533440" cy="1143000"/>
          </a:xfrm>
          <a:prstGeom prst="rect">
            <a:avLst/>
          </a:prstGeom>
        </p:spPr>
        <p:txBody>
          <a:bodyPr lIns="90000" tIns="45000" rIns="90000" bIns="45000" anchor="ctr"/>
          <a:lstStyle/>
          <a:p>
            <a:r>
              <a:rPr lang="en-US" sz="4000" b="1" dirty="0">
                <a:solidFill>
                  <a:srgbClr val="000000"/>
                </a:solidFill>
                <a:latin typeface="Calibri"/>
              </a:rPr>
              <a:t>Student Equity</a:t>
            </a:r>
            <a:r>
              <a:rPr lang="en-US" sz="4000" b="1" dirty="0">
                <a:solidFill>
                  <a:prstClr val="black"/>
                </a:solidFill>
              </a:rPr>
              <a:t> </a:t>
            </a:r>
            <a:r>
              <a:rPr lang="en-US" sz="4000" b="1" dirty="0">
                <a:solidFill>
                  <a:srgbClr val="000000"/>
                </a:solidFill>
                <a:latin typeface="Calibri"/>
              </a:rPr>
              <a:t>Planning Resources</a:t>
            </a:r>
            <a:endParaRPr sz="4000" b="1" dirty="0">
              <a:solidFill>
                <a:prstClr val="black"/>
              </a:solidFill>
            </a:endParaRPr>
          </a:p>
        </p:txBody>
      </p:sp>
      <p:sp>
        <p:nvSpPr>
          <p:cNvPr id="125" name="CustomShape 2"/>
          <p:cNvSpPr/>
          <p:nvPr/>
        </p:nvSpPr>
        <p:spPr>
          <a:xfrm>
            <a:off x="301680" y="1371600"/>
            <a:ext cx="8688960" cy="6340375"/>
          </a:xfrm>
          <a:prstGeom prst="rect">
            <a:avLst/>
          </a:prstGeom>
        </p:spPr>
        <p:txBody>
          <a:bodyPr lIns="90000" tIns="45000" rIns="90000" bIns="45000">
            <a:normAutofit/>
          </a:bodyPr>
          <a:lstStyle/>
          <a:p>
            <a:pPr>
              <a:buSzPct val="75000"/>
            </a:pPr>
            <a:r>
              <a:rPr lang="en-US" sz="2400" i="1" dirty="0">
                <a:solidFill>
                  <a:srgbClr val="000000"/>
                </a:solidFill>
                <a:latin typeface="Calibri"/>
                <a:ea typeface="Times New Roman"/>
              </a:rPr>
              <a:t>Guidelines for Measuring Disproportionate Impact </a:t>
            </a:r>
            <a:r>
              <a:rPr lang="en-US" sz="2400" i="1" dirty="0" smtClean="0">
                <a:solidFill>
                  <a:srgbClr val="000000"/>
                </a:solidFill>
                <a:latin typeface="Calibri"/>
                <a:ea typeface="Times New Roman"/>
              </a:rPr>
              <a:t>in </a:t>
            </a:r>
            <a:r>
              <a:rPr lang="en-US" sz="2400" i="1" dirty="0">
                <a:solidFill>
                  <a:srgbClr val="000000"/>
                </a:solidFill>
                <a:latin typeface="Calibri"/>
                <a:ea typeface="Times New Roman"/>
              </a:rPr>
              <a:t>Equity </a:t>
            </a:r>
            <a:r>
              <a:rPr lang="en-US" sz="2400" i="1" dirty="0" smtClean="0">
                <a:solidFill>
                  <a:srgbClr val="000000"/>
                </a:solidFill>
                <a:latin typeface="Calibri"/>
                <a:ea typeface="Times New Roman"/>
              </a:rPr>
              <a:t>Plans </a:t>
            </a:r>
          </a:p>
          <a:p>
            <a:pPr>
              <a:buSzPct val="75000"/>
            </a:pPr>
            <a:endParaRPr lang="en-US" sz="1200" dirty="0" smtClean="0">
              <a:solidFill>
                <a:srgbClr val="000000"/>
              </a:solidFill>
              <a:latin typeface="Calibri"/>
              <a:ea typeface="Times New Roman"/>
            </a:endParaRPr>
          </a:p>
          <a:p>
            <a:pPr>
              <a:buSzPct val="75000"/>
            </a:pPr>
            <a:r>
              <a:rPr lang="en-US" sz="2800" dirty="0" smtClean="0">
                <a:solidFill>
                  <a:srgbClr val="000000"/>
                </a:solidFill>
                <a:latin typeface="Calibri"/>
                <a:ea typeface="Times New Roman"/>
              </a:rPr>
              <a:t>Two methodologies:</a:t>
            </a:r>
          </a:p>
          <a:p>
            <a:pPr>
              <a:buSzPct val="75000"/>
            </a:pPr>
            <a:endParaRPr lang="en-US" sz="2200" dirty="0">
              <a:solidFill>
                <a:srgbClr val="000000"/>
              </a:solidFill>
              <a:latin typeface="Calibri"/>
              <a:ea typeface="Times New Roman"/>
            </a:endParaRPr>
          </a:p>
          <a:p>
            <a:pPr marL="800100" lvl="1" indent="-342900">
              <a:buSzPct val="75000"/>
              <a:buFont typeface="Wingdings" pitchFamily="2" charset="2"/>
              <a:buChar char="§"/>
            </a:pPr>
            <a:r>
              <a:rPr lang="en-US" sz="2200" b="1" dirty="0">
                <a:solidFill>
                  <a:srgbClr val="000000"/>
                </a:solidFill>
                <a:latin typeface="Calibri"/>
                <a:ea typeface="Times New Roman"/>
              </a:rPr>
              <a:t>Proportionality:</a:t>
            </a:r>
            <a:r>
              <a:rPr lang="en-US" sz="2200" dirty="0">
                <a:solidFill>
                  <a:srgbClr val="000000"/>
                </a:solidFill>
                <a:latin typeface="Calibri"/>
                <a:ea typeface="Times New Roman"/>
              </a:rPr>
              <a:t>		</a:t>
            </a:r>
          </a:p>
          <a:p>
            <a:pPr marL="0" lvl="1">
              <a:buSzPct val="75000"/>
            </a:pPr>
            <a:r>
              <a:rPr lang="en-US" sz="2200" dirty="0">
                <a:solidFill>
                  <a:srgbClr val="000000"/>
                </a:solidFill>
                <a:latin typeface="Calibri"/>
              </a:rPr>
              <a:t>	</a:t>
            </a:r>
            <a:r>
              <a:rPr lang="en-US" sz="2200" dirty="0">
                <a:solidFill>
                  <a:prstClr val="black"/>
                </a:solidFill>
                <a:latin typeface="Calibri" pitchFamily="34" charset="0"/>
              </a:rPr>
              <a:t>Compares the percentage of a disaggregated </a:t>
            </a:r>
            <a:r>
              <a:rPr lang="en-US" sz="2200" dirty="0" smtClean="0">
                <a:solidFill>
                  <a:prstClr val="black"/>
                </a:solidFill>
                <a:latin typeface="Calibri" pitchFamily="34" charset="0"/>
              </a:rPr>
              <a:t>subgroup </a:t>
            </a:r>
            <a:r>
              <a:rPr lang="en-US" sz="2200" dirty="0">
                <a:solidFill>
                  <a:prstClr val="black"/>
                </a:solidFill>
                <a:latin typeface="Calibri" pitchFamily="34" charset="0"/>
              </a:rPr>
              <a:t>in an </a:t>
            </a:r>
            <a:r>
              <a:rPr lang="en-US" sz="2200" dirty="0" smtClean="0">
                <a:solidFill>
                  <a:prstClr val="black"/>
                </a:solidFill>
                <a:latin typeface="Calibri" pitchFamily="34" charset="0"/>
              </a:rPr>
              <a:t>	initial cohort to </a:t>
            </a:r>
            <a:r>
              <a:rPr lang="en-US" sz="2200" dirty="0">
                <a:solidFill>
                  <a:prstClr val="black"/>
                </a:solidFill>
                <a:latin typeface="Calibri" pitchFamily="34" charset="0"/>
              </a:rPr>
              <a:t>its own </a:t>
            </a:r>
            <a:r>
              <a:rPr lang="en-US" sz="2200" dirty="0" smtClean="0">
                <a:solidFill>
                  <a:prstClr val="black"/>
                </a:solidFill>
                <a:latin typeface="Calibri" pitchFamily="34" charset="0"/>
              </a:rPr>
              <a:t>percentage </a:t>
            </a:r>
            <a:r>
              <a:rPr lang="en-US" sz="2200" dirty="0">
                <a:solidFill>
                  <a:prstClr val="black"/>
                </a:solidFill>
                <a:latin typeface="Calibri" pitchFamily="34" charset="0"/>
              </a:rPr>
              <a:t>in the resultant outcome </a:t>
            </a:r>
            <a:r>
              <a:rPr lang="en-US" sz="2200" dirty="0" smtClean="0">
                <a:solidFill>
                  <a:prstClr val="black"/>
                </a:solidFill>
                <a:latin typeface="Calibri" pitchFamily="34" charset="0"/>
              </a:rPr>
              <a:t>group</a:t>
            </a:r>
            <a:endParaRPr lang="en-US" sz="2200" dirty="0">
              <a:solidFill>
                <a:prstClr val="black"/>
              </a:solidFill>
              <a:latin typeface="Calibri" pitchFamily="34" charset="0"/>
            </a:endParaRPr>
          </a:p>
          <a:p>
            <a:pPr lvl="2"/>
            <a:endParaRPr lang="en-US" dirty="0">
              <a:solidFill>
                <a:prstClr val="black"/>
              </a:solidFill>
            </a:endParaRPr>
          </a:p>
          <a:p>
            <a:pPr marL="800100" lvl="1" indent="-342900">
              <a:buSzPct val="75000"/>
              <a:buFont typeface="Wingdings" pitchFamily="2" charset="2"/>
              <a:buChar char="§"/>
            </a:pPr>
            <a:r>
              <a:rPr lang="en-US" sz="2200" b="1" dirty="0">
                <a:solidFill>
                  <a:srgbClr val="000000"/>
                </a:solidFill>
                <a:latin typeface="Calibri"/>
                <a:ea typeface="Times New Roman"/>
              </a:rPr>
              <a:t>“80-Percent Rule”:</a:t>
            </a:r>
            <a:r>
              <a:rPr lang="en-US" sz="2200" dirty="0">
                <a:solidFill>
                  <a:srgbClr val="000000"/>
                </a:solidFill>
                <a:latin typeface="Calibri"/>
                <a:ea typeface="Times New Roman"/>
              </a:rPr>
              <a:t>	</a:t>
            </a:r>
          </a:p>
          <a:p>
            <a:pPr lvl="1">
              <a:buSzPct val="75000"/>
            </a:pPr>
            <a:r>
              <a:rPr lang="en-US" sz="2200" dirty="0">
                <a:solidFill>
                  <a:srgbClr val="000000"/>
                </a:solidFill>
                <a:latin typeface="Calibri"/>
                <a:ea typeface="Times New Roman"/>
              </a:rPr>
              <a:t>	Compares the percentage of each disaggregated subgroup 	attaining an outcome to the percentage attained by a reference 	subgroup</a:t>
            </a:r>
            <a:r>
              <a:rPr lang="en-US" dirty="0">
                <a:solidFill>
                  <a:prstClr val="black"/>
                </a:solidFill>
              </a:rPr>
              <a:t> </a:t>
            </a:r>
          </a:p>
          <a:p>
            <a:pPr lvl="2"/>
            <a:endParaRPr lang="en-US" dirty="0">
              <a:solidFill>
                <a:prstClr val="black"/>
              </a:solidFill>
            </a:endParaRPr>
          </a:p>
          <a:p>
            <a:pPr marL="914400" lvl="1" indent="-457200">
              <a:buSzPct val="75000"/>
              <a:buFont typeface="Arial" pitchFamily="34" charset="0"/>
              <a:buChar char="•"/>
            </a:pPr>
            <a:endParaRPr lang="en-US" sz="2000" dirty="0">
              <a:solidFill>
                <a:srgbClr val="000000"/>
              </a:solidFill>
              <a:latin typeface="Calibri"/>
            </a:endParaRPr>
          </a:p>
          <a:p>
            <a:pPr marL="1371600" lvl="2" indent="-457200">
              <a:buSzPct val="60000"/>
              <a:buFont typeface="Wingdings" pitchFamily="2" charset="2"/>
              <a:buChar char="§"/>
            </a:pPr>
            <a:endParaRPr lang="en-US" sz="2000" dirty="0">
              <a:solidFill>
                <a:srgbClr val="000000"/>
              </a:solidFill>
              <a:latin typeface="Calibri"/>
            </a:endParaRPr>
          </a:p>
          <a:p>
            <a:pPr marL="1371600" lvl="2" indent="-457200">
              <a:buSzPct val="60000"/>
              <a:buFont typeface="Wingdings" pitchFamily="2" charset="2"/>
              <a:buChar char="§"/>
            </a:pPr>
            <a:endParaRPr sz="2000" dirty="0">
              <a:solidFill>
                <a:srgbClr val="000000"/>
              </a:solidFill>
              <a:latin typeface="Calibri"/>
              <a:ea typeface="Times New Roman"/>
            </a:endParaRPr>
          </a:p>
          <a:p>
            <a:pPr lvl="2">
              <a:buSzPct val="45000"/>
              <a:buFont typeface="StarSymbol"/>
              <a:buChar char=""/>
            </a:pPr>
            <a:endParaRPr sz="2000" dirty="0">
              <a:solidFill>
                <a:srgbClr val="000000"/>
              </a:solidFill>
              <a:latin typeface="Calibri"/>
              <a:ea typeface="Times New Roman"/>
            </a:endParaRPr>
          </a:p>
          <a:p>
            <a:pPr lvl="2">
              <a:buSzPct val="45000"/>
              <a:buFont typeface="StarSymbol"/>
              <a:buChar char=""/>
            </a:pPr>
            <a:endParaRPr dirty="0">
              <a:solidFill>
                <a:prstClr val="black"/>
              </a:solidFill>
            </a:endParaRPr>
          </a:p>
          <a:p>
            <a:pPr lvl="5">
              <a:buSzPct val="45000"/>
              <a:buFont typeface="StarSymbol"/>
              <a:buChar char=""/>
            </a:pPr>
            <a:endParaRPr dirty="0">
              <a:solidFill>
                <a:prstClr val="black"/>
              </a:solidFill>
            </a:endParaRPr>
          </a:p>
          <a:p>
            <a:pPr>
              <a:buFont typeface="Arial"/>
              <a:buChar char="•"/>
            </a:pPr>
            <a:endParaRPr dirty="0">
              <a:solidFill>
                <a:prstClr val="black"/>
              </a:solidFill>
            </a:endParaRPr>
          </a:p>
          <a:p>
            <a:endParaRPr dirty="0">
              <a:solidFill>
                <a:prstClr val="black"/>
              </a:solidFill>
            </a:endParaRPr>
          </a:p>
        </p:txBody>
      </p:sp>
    </p:spTree>
    <p:extLst>
      <p:ext uri="{BB962C8B-B14F-4D97-AF65-F5344CB8AC3E}">
        <p14:creationId xmlns:p14="http://schemas.microsoft.com/office/powerpoint/2010/main" val="163534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304920" y="228600"/>
            <a:ext cx="8533440" cy="1143000"/>
          </a:xfrm>
          <a:prstGeom prst="rect">
            <a:avLst/>
          </a:prstGeom>
        </p:spPr>
        <p:txBody>
          <a:bodyPr lIns="90000" tIns="45000" rIns="90000" bIns="45000" anchor="ctr"/>
          <a:lstStyle/>
          <a:p>
            <a:r>
              <a:rPr lang="en-US" sz="4000" b="1" dirty="0">
                <a:solidFill>
                  <a:srgbClr val="000000"/>
                </a:solidFill>
                <a:latin typeface="Calibri"/>
              </a:rPr>
              <a:t>Student Equity</a:t>
            </a:r>
            <a:r>
              <a:rPr lang="en-US" sz="4000" b="1" dirty="0">
                <a:solidFill>
                  <a:prstClr val="black"/>
                </a:solidFill>
              </a:rPr>
              <a:t> </a:t>
            </a:r>
            <a:r>
              <a:rPr lang="en-US" sz="4000" b="1" dirty="0">
                <a:solidFill>
                  <a:srgbClr val="000000"/>
                </a:solidFill>
                <a:latin typeface="Calibri"/>
              </a:rPr>
              <a:t>Planning Resources</a:t>
            </a:r>
            <a:endParaRPr sz="4000" b="1" dirty="0">
              <a:solidFill>
                <a:prstClr val="black"/>
              </a:solidFill>
            </a:endParaRPr>
          </a:p>
        </p:txBody>
      </p:sp>
      <p:sp>
        <p:nvSpPr>
          <p:cNvPr id="125" name="CustomShape 2"/>
          <p:cNvSpPr/>
          <p:nvPr/>
        </p:nvSpPr>
        <p:spPr>
          <a:xfrm>
            <a:off x="301680" y="1371600"/>
            <a:ext cx="8688960" cy="6340375"/>
          </a:xfrm>
          <a:prstGeom prst="rect">
            <a:avLst/>
          </a:prstGeom>
        </p:spPr>
        <p:txBody>
          <a:bodyPr lIns="90000" tIns="45000" rIns="90000" bIns="45000">
            <a:normAutofit/>
          </a:bodyPr>
          <a:lstStyle/>
          <a:p>
            <a:pPr lvl="0">
              <a:buSzPct val="75000"/>
            </a:pPr>
            <a:r>
              <a:rPr lang="en-US" sz="2000" i="1" dirty="0" smtClean="0">
                <a:solidFill>
                  <a:srgbClr val="000000"/>
                </a:solidFill>
                <a:latin typeface="Calibri"/>
                <a:ea typeface="Times New Roman"/>
              </a:rPr>
              <a:t>A Guide to Assessing &amp; Mitigating Disproportionate Impact in Student Success and Support Programs – Developed by the Research and Planning Group for CCC (RP Group)</a:t>
            </a:r>
          </a:p>
          <a:p>
            <a:pPr lvl="0">
              <a:buSzPct val="75000"/>
            </a:pPr>
            <a:endParaRPr lang="en-US" sz="2200" i="1" dirty="0">
              <a:solidFill>
                <a:srgbClr val="000000"/>
              </a:solidFill>
              <a:latin typeface="Calibri"/>
              <a:ea typeface="Times New Roman"/>
            </a:endParaRPr>
          </a:p>
          <a:p>
            <a:pPr>
              <a:buSzPct val="75000"/>
            </a:pPr>
            <a:r>
              <a:rPr lang="en-US" sz="2200" dirty="0" smtClean="0">
                <a:solidFill>
                  <a:srgbClr val="000000"/>
                </a:solidFill>
                <a:latin typeface="Calibri"/>
                <a:ea typeface="Times New Roman"/>
              </a:rPr>
              <a:t>The guide has been developed to:</a:t>
            </a:r>
          </a:p>
          <a:p>
            <a:pPr marL="800100" lvl="1" indent="-342900">
              <a:buSzPct val="75000"/>
              <a:buFont typeface="Wingdings" pitchFamily="2" charset="2"/>
              <a:buChar char="§"/>
            </a:pPr>
            <a:r>
              <a:rPr lang="en-US" sz="2200" dirty="0" smtClean="0">
                <a:solidFill>
                  <a:srgbClr val="000000"/>
                </a:solidFill>
                <a:latin typeface="Calibri"/>
                <a:ea typeface="Times New Roman"/>
              </a:rPr>
              <a:t>Help colleges better understand concept of DI as it relates to SSSP components and the need to examine relevant data related to these services	</a:t>
            </a:r>
          </a:p>
          <a:p>
            <a:pPr lvl="1">
              <a:buSzPct val="75000"/>
            </a:pPr>
            <a:r>
              <a:rPr lang="en-US" sz="2200" dirty="0" smtClean="0">
                <a:solidFill>
                  <a:srgbClr val="000000"/>
                </a:solidFill>
                <a:latin typeface="Calibri"/>
              </a:rPr>
              <a:t>	</a:t>
            </a:r>
            <a:r>
              <a:rPr lang="en-US" dirty="0" smtClean="0">
                <a:solidFill>
                  <a:prstClr val="black"/>
                </a:solidFill>
              </a:rPr>
              <a:t>			</a:t>
            </a:r>
            <a:endParaRPr lang="en-US" dirty="0">
              <a:solidFill>
                <a:prstClr val="black"/>
              </a:solidFill>
            </a:endParaRPr>
          </a:p>
          <a:p>
            <a:pPr marL="800100" lvl="1" indent="-342900">
              <a:buSzPct val="75000"/>
              <a:buFont typeface="Wingdings" pitchFamily="2" charset="2"/>
              <a:buChar char="§"/>
            </a:pPr>
            <a:r>
              <a:rPr lang="en-US" sz="2200" dirty="0" smtClean="0">
                <a:solidFill>
                  <a:srgbClr val="000000"/>
                </a:solidFill>
                <a:latin typeface="Calibri"/>
                <a:ea typeface="Times New Roman"/>
              </a:rPr>
              <a:t>Provide colleges with the tools that will help them conduct DI impact students</a:t>
            </a:r>
          </a:p>
          <a:p>
            <a:pPr marL="800100" lvl="1" indent="-342900">
              <a:buSzPct val="75000"/>
              <a:buFont typeface="Wingdings" pitchFamily="2" charset="2"/>
              <a:buChar char="§"/>
            </a:pPr>
            <a:endParaRPr lang="en-US" sz="2200" dirty="0">
              <a:solidFill>
                <a:srgbClr val="000000"/>
              </a:solidFill>
              <a:latin typeface="Calibri"/>
            </a:endParaRPr>
          </a:p>
          <a:p>
            <a:pPr marL="800100" lvl="1" indent="-342900">
              <a:buSzPct val="75000"/>
              <a:buFont typeface="Wingdings" pitchFamily="2" charset="2"/>
              <a:buChar char="§"/>
            </a:pPr>
            <a:r>
              <a:rPr lang="en-US" sz="2200" dirty="0" smtClean="0">
                <a:solidFill>
                  <a:srgbClr val="000000"/>
                </a:solidFill>
                <a:latin typeface="Calibri"/>
              </a:rPr>
              <a:t>Present strategies that have the potential to mitigate DI</a:t>
            </a:r>
            <a:endParaRPr lang="en-US" dirty="0">
              <a:solidFill>
                <a:prstClr val="black"/>
              </a:solidFill>
            </a:endParaRPr>
          </a:p>
          <a:p>
            <a:pPr lvl="2"/>
            <a:endParaRPr lang="en-US" dirty="0">
              <a:solidFill>
                <a:prstClr val="black"/>
              </a:solidFill>
            </a:endParaRPr>
          </a:p>
          <a:p>
            <a:pPr marL="914400" lvl="1" indent="-457200">
              <a:buSzPct val="75000"/>
              <a:buFont typeface="Arial" pitchFamily="34" charset="0"/>
              <a:buChar char="•"/>
            </a:pPr>
            <a:endParaRPr lang="en-US" sz="2000" dirty="0">
              <a:solidFill>
                <a:srgbClr val="000000"/>
              </a:solidFill>
              <a:latin typeface="Calibri"/>
            </a:endParaRPr>
          </a:p>
          <a:p>
            <a:pPr marL="1371600" lvl="2" indent="-457200">
              <a:buSzPct val="60000"/>
              <a:buFont typeface="Wingdings" pitchFamily="2" charset="2"/>
              <a:buChar char="§"/>
            </a:pPr>
            <a:endParaRPr lang="en-US" sz="2000" dirty="0">
              <a:solidFill>
                <a:srgbClr val="000000"/>
              </a:solidFill>
              <a:latin typeface="Calibri"/>
            </a:endParaRPr>
          </a:p>
          <a:p>
            <a:pPr marL="1371600" lvl="2" indent="-457200">
              <a:buSzPct val="60000"/>
              <a:buFont typeface="Wingdings" pitchFamily="2" charset="2"/>
              <a:buChar char="§"/>
            </a:pPr>
            <a:endParaRPr sz="2000" dirty="0">
              <a:solidFill>
                <a:srgbClr val="000000"/>
              </a:solidFill>
              <a:latin typeface="Calibri"/>
              <a:ea typeface="Times New Roman"/>
            </a:endParaRPr>
          </a:p>
          <a:p>
            <a:pPr lvl="2">
              <a:buSzPct val="45000"/>
              <a:buFont typeface="StarSymbol"/>
              <a:buChar char=""/>
            </a:pPr>
            <a:endParaRPr sz="2000" dirty="0">
              <a:solidFill>
                <a:srgbClr val="000000"/>
              </a:solidFill>
              <a:latin typeface="Calibri"/>
              <a:ea typeface="Times New Roman"/>
            </a:endParaRPr>
          </a:p>
          <a:p>
            <a:pPr lvl="2">
              <a:buSzPct val="45000"/>
              <a:buFont typeface="StarSymbol"/>
              <a:buChar char=""/>
            </a:pPr>
            <a:endParaRPr dirty="0">
              <a:solidFill>
                <a:prstClr val="black"/>
              </a:solidFill>
            </a:endParaRPr>
          </a:p>
          <a:p>
            <a:pPr lvl="5">
              <a:buSzPct val="45000"/>
              <a:buFont typeface="StarSymbol"/>
              <a:buChar char=""/>
            </a:pPr>
            <a:endParaRPr dirty="0">
              <a:solidFill>
                <a:prstClr val="black"/>
              </a:solidFill>
            </a:endParaRPr>
          </a:p>
          <a:p>
            <a:pPr>
              <a:buFont typeface="Arial"/>
              <a:buChar char="•"/>
            </a:pPr>
            <a:endParaRPr dirty="0">
              <a:solidFill>
                <a:prstClr val="black"/>
              </a:solidFill>
            </a:endParaRPr>
          </a:p>
          <a:p>
            <a:endParaRPr dirty="0">
              <a:solidFill>
                <a:prstClr val="black"/>
              </a:solidFill>
            </a:endParaRPr>
          </a:p>
        </p:txBody>
      </p:sp>
    </p:spTree>
    <p:extLst>
      <p:ext uri="{BB962C8B-B14F-4D97-AF65-F5344CB8AC3E}">
        <p14:creationId xmlns:p14="http://schemas.microsoft.com/office/powerpoint/2010/main" val="390904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57200" y="457200"/>
            <a:ext cx="8533440" cy="1143000"/>
          </a:xfrm>
          <a:prstGeom prst="rect">
            <a:avLst/>
          </a:prstGeom>
        </p:spPr>
        <p:txBody>
          <a:bodyPr lIns="90000" tIns="45000" rIns="90000" bIns="45000" anchor="ctr"/>
          <a:lstStyle/>
          <a:p>
            <a:r>
              <a:rPr lang="en-US" sz="4000" b="1" dirty="0">
                <a:solidFill>
                  <a:srgbClr val="000000"/>
                </a:solidFill>
                <a:latin typeface="Calibri"/>
              </a:rPr>
              <a:t>Student </a:t>
            </a:r>
            <a:r>
              <a:rPr lang="en-US" sz="4000" b="1" dirty="0" smtClean="0">
                <a:solidFill>
                  <a:srgbClr val="000000"/>
                </a:solidFill>
                <a:latin typeface="Calibri"/>
              </a:rPr>
              <a:t>Equity</a:t>
            </a:r>
            <a:r>
              <a:rPr lang="en-US" sz="4000" b="1" dirty="0"/>
              <a:t> </a:t>
            </a:r>
            <a:r>
              <a:rPr lang="en-US" sz="4000" b="1" dirty="0" smtClean="0">
                <a:solidFill>
                  <a:srgbClr val="000000"/>
                </a:solidFill>
                <a:latin typeface="Calibri"/>
              </a:rPr>
              <a:t>Planning </a:t>
            </a:r>
            <a:r>
              <a:rPr lang="en-US" sz="4000" b="1" dirty="0">
                <a:solidFill>
                  <a:srgbClr val="000000"/>
                </a:solidFill>
                <a:latin typeface="Calibri"/>
              </a:rPr>
              <a:t>Resources</a:t>
            </a:r>
            <a:endParaRPr sz="4000" b="1" dirty="0"/>
          </a:p>
        </p:txBody>
      </p:sp>
      <p:sp>
        <p:nvSpPr>
          <p:cNvPr id="125" name="CustomShape 2"/>
          <p:cNvSpPr/>
          <p:nvPr/>
        </p:nvSpPr>
        <p:spPr>
          <a:xfrm>
            <a:off x="301680" y="1527120"/>
            <a:ext cx="8913882" cy="3243663"/>
          </a:xfrm>
          <a:prstGeom prst="rect">
            <a:avLst/>
          </a:prstGeom>
        </p:spPr>
        <p:txBody>
          <a:bodyPr lIns="90000" tIns="45000" rIns="90000" bIns="45000">
            <a:normAutofit/>
          </a:bodyPr>
          <a:lstStyle/>
          <a:p>
            <a:pPr marL="457200" indent="-457200">
              <a:buSzPct val="75000"/>
              <a:buFont typeface="Arial" pitchFamily="34" charset="0"/>
              <a:buChar char="•"/>
            </a:pPr>
            <a:endParaRPr lang="en-US" sz="2000" dirty="0" smtClean="0">
              <a:solidFill>
                <a:srgbClr val="000000"/>
              </a:solidFill>
              <a:latin typeface="Calibri"/>
              <a:ea typeface="Times New Roman"/>
            </a:endParaRPr>
          </a:p>
          <a:p>
            <a:pPr marL="457200" indent="-457200">
              <a:buSzPct val="75000"/>
              <a:buFont typeface="Arial" pitchFamily="34" charset="0"/>
              <a:buChar char="•"/>
            </a:pPr>
            <a:r>
              <a:rPr lang="en-US" sz="2000" dirty="0" smtClean="0">
                <a:solidFill>
                  <a:srgbClr val="000000"/>
                </a:solidFill>
                <a:latin typeface="Calibri"/>
                <a:ea typeface="Times New Roman"/>
              </a:rPr>
              <a:t>Academic </a:t>
            </a:r>
            <a:r>
              <a:rPr lang="en-US" sz="2000" dirty="0">
                <a:solidFill>
                  <a:srgbClr val="000000"/>
                </a:solidFill>
                <a:latin typeface="Calibri"/>
                <a:ea typeface="Times New Roman"/>
              </a:rPr>
              <a:t>Senate </a:t>
            </a:r>
            <a:r>
              <a:rPr lang="en-US" sz="2000" dirty="0" smtClean="0">
                <a:solidFill>
                  <a:srgbClr val="000000"/>
                </a:solidFill>
                <a:latin typeface="Calibri"/>
                <a:ea typeface="Times New Roman"/>
              </a:rPr>
              <a:t>for California </a:t>
            </a:r>
            <a:r>
              <a:rPr lang="en-US" sz="2000" dirty="0">
                <a:solidFill>
                  <a:srgbClr val="000000"/>
                </a:solidFill>
                <a:latin typeface="Calibri"/>
                <a:ea typeface="Times New Roman"/>
              </a:rPr>
              <a:t>Community </a:t>
            </a:r>
            <a:r>
              <a:rPr lang="en-US" sz="2000" dirty="0" smtClean="0">
                <a:solidFill>
                  <a:srgbClr val="000000"/>
                </a:solidFill>
                <a:latin typeface="Calibri"/>
                <a:ea typeface="Times New Roman"/>
              </a:rPr>
              <a:t>Colleges:</a:t>
            </a:r>
            <a:endParaRPr sz="2000" dirty="0"/>
          </a:p>
          <a:p>
            <a:pPr lvl="2">
              <a:buSzPct val="60000"/>
            </a:pPr>
            <a:r>
              <a:rPr lang="en-US" sz="2000" dirty="0" smtClean="0">
                <a:solidFill>
                  <a:srgbClr val="000000"/>
                </a:solidFill>
                <a:latin typeface="Calibri"/>
                <a:ea typeface="Times New Roman"/>
                <a:hlinkClick r:id="rId3"/>
              </a:rPr>
              <a:t>http</a:t>
            </a:r>
            <a:r>
              <a:rPr lang="en-US" sz="2000" dirty="0">
                <a:solidFill>
                  <a:srgbClr val="000000"/>
                </a:solidFill>
                <a:latin typeface="Calibri"/>
                <a:ea typeface="Times New Roman"/>
                <a:hlinkClick r:id="rId3"/>
              </a:rPr>
              <a:t>://</a:t>
            </a:r>
            <a:r>
              <a:rPr lang="en-US" sz="2000" dirty="0" smtClean="0">
                <a:solidFill>
                  <a:srgbClr val="000000"/>
                </a:solidFill>
                <a:latin typeface="Calibri"/>
                <a:ea typeface="Times New Roman"/>
                <a:hlinkClick r:id="rId3"/>
              </a:rPr>
              <a:t>asccc.org</a:t>
            </a:r>
            <a:r>
              <a:rPr lang="en-US" sz="2000" dirty="0" smtClean="0">
                <a:solidFill>
                  <a:srgbClr val="000000"/>
                </a:solidFill>
                <a:latin typeface="Calibri"/>
                <a:ea typeface="Times New Roman"/>
              </a:rPr>
              <a:t> (includes </a:t>
            </a:r>
            <a:r>
              <a:rPr lang="en-US" sz="2000" dirty="0">
                <a:solidFill>
                  <a:srgbClr val="000000"/>
                </a:solidFill>
                <a:latin typeface="Calibri"/>
                <a:ea typeface="Times New Roman"/>
              </a:rPr>
              <a:t>papers related to equity and basic </a:t>
            </a:r>
            <a:r>
              <a:rPr lang="en-US" sz="2000" dirty="0" smtClean="0">
                <a:solidFill>
                  <a:srgbClr val="000000"/>
                </a:solidFill>
                <a:latin typeface="Calibri"/>
                <a:ea typeface="Times New Roman"/>
              </a:rPr>
              <a:t>skills)</a:t>
            </a:r>
          </a:p>
          <a:p>
            <a:pPr lvl="2">
              <a:buSzPct val="75000"/>
            </a:pPr>
            <a:endParaRPr sz="2000" dirty="0"/>
          </a:p>
          <a:p>
            <a:pPr marL="457200" indent="-457200">
              <a:buSzPct val="75000"/>
              <a:buFont typeface="Arial" pitchFamily="34" charset="0"/>
              <a:buChar char="•"/>
            </a:pPr>
            <a:r>
              <a:rPr lang="en-US" sz="2000" dirty="0">
                <a:solidFill>
                  <a:srgbClr val="000000"/>
                </a:solidFill>
                <a:latin typeface="Calibri"/>
                <a:ea typeface="Times New Roman"/>
              </a:rPr>
              <a:t>California Community Colleges Chancellor’s </a:t>
            </a:r>
            <a:r>
              <a:rPr lang="en-US" sz="2000" dirty="0" smtClean="0">
                <a:solidFill>
                  <a:srgbClr val="000000"/>
                </a:solidFill>
                <a:latin typeface="Calibri"/>
                <a:ea typeface="Times New Roman"/>
              </a:rPr>
              <a:t>Office:</a:t>
            </a:r>
            <a:endParaRPr sz="2000" dirty="0"/>
          </a:p>
          <a:p>
            <a:pPr lvl="2">
              <a:buSzPct val="60000"/>
            </a:pPr>
            <a:r>
              <a:rPr lang="en-US" sz="2000" dirty="0">
                <a:solidFill>
                  <a:srgbClr val="000000"/>
                </a:solidFill>
                <a:latin typeface="Calibri"/>
                <a:ea typeface="Times New Roman"/>
                <a:hlinkClick r:id="rId4"/>
              </a:rPr>
              <a:t>http://</a:t>
            </a:r>
            <a:r>
              <a:rPr lang="en-US" sz="2000" dirty="0" smtClean="0">
                <a:solidFill>
                  <a:srgbClr val="000000"/>
                </a:solidFill>
                <a:latin typeface="Calibri"/>
                <a:ea typeface="Times New Roman"/>
                <a:hlinkClick r:id="rId4"/>
              </a:rPr>
              <a:t>scorecard.cccco.edu</a:t>
            </a:r>
            <a:endParaRPr lang="en-US" sz="2000" dirty="0" smtClean="0">
              <a:solidFill>
                <a:srgbClr val="000000"/>
              </a:solidFill>
              <a:latin typeface="Calibri"/>
              <a:ea typeface="Times New Roman"/>
            </a:endParaRPr>
          </a:p>
          <a:p>
            <a:pPr marL="1200150" lvl="2" indent="-285750">
              <a:buSzPct val="100000"/>
              <a:buFont typeface="Wingdings" pitchFamily="2" charset="2"/>
              <a:buChar char="§"/>
            </a:pPr>
            <a:endParaRPr sz="2000" dirty="0"/>
          </a:p>
          <a:p>
            <a:pPr lvl="2">
              <a:buSzPct val="60000"/>
            </a:pPr>
            <a:r>
              <a:rPr lang="en-US" sz="2000" dirty="0">
                <a:solidFill>
                  <a:srgbClr val="000000"/>
                </a:solidFill>
                <a:latin typeface="Calibri"/>
                <a:ea typeface="Times New Roman"/>
                <a:hlinkClick r:id="rId5"/>
              </a:rPr>
              <a:t>http://datamart.cccco.edu</a:t>
            </a:r>
            <a:r>
              <a:rPr lang="en-US" sz="2000" dirty="0">
                <a:solidFill>
                  <a:srgbClr val="000000"/>
                </a:solidFill>
                <a:latin typeface="Calibri"/>
                <a:ea typeface="Times New Roman"/>
              </a:rPr>
              <a:t> Includes basic skills, retention/success rate, etc</a:t>
            </a:r>
            <a:r>
              <a:rPr lang="en-US" sz="2000" dirty="0" smtClean="0">
                <a:solidFill>
                  <a:srgbClr val="000000"/>
                </a:solidFill>
                <a:latin typeface="Calibri"/>
                <a:ea typeface="Times New Roman"/>
              </a:rPr>
              <a:t>.</a:t>
            </a:r>
          </a:p>
          <a:p>
            <a:pPr marL="1371600" lvl="2" indent="-457200">
              <a:buSzPct val="60000"/>
              <a:buFont typeface="Wingdings" pitchFamily="2" charset="2"/>
              <a:buChar char="§"/>
            </a:pPr>
            <a:endParaRPr lang="en-US" sz="2000" dirty="0">
              <a:solidFill>
                <a:srgbClr val="000000"/>
              </a:solidFill>
              <a:latin typeface="Calibri"/>
            </a:endParaRPr>
          </a:p>
          <a:p>
            <a:pPr lvl="2">
              <a:buSzPct val="60000"/>
            </a:pPr>
            <a:endParaRPr sz="2000" dirty="0">
              <a:solidFill>
                <a:srgbClr val="000000"/>
              </a:solidFill>
              <a:latin typeface="Calibri"/>
              <a:ea typeface="Times New Roman"/>
            </a:endParaRPr>
          </a:p>
          <a:p>
            <a:pPr lvl="2">
              <a:buSzPct val="45000"/>
              <a:buFont typeface="StarSymbol"/>
              <a:buChar char=""/>
            </a:pPr>
            <a:endParaRPr sz="2000" dirty="0">
              <a:solidFill>
                <a:srgbClr val="000000"/>
              </a:solidFill>
              <a:latin typeface="Calibri"/>
              <a:ea typeface="Times New Roman"/>
            </a:endParaRPr>
          </a:p>
          <a:p>
            <a:pPr lvl="2">
              <a:buSzPct val="45000"/>
              <a:buFont typeface="StarSymbol"/>
              <a:buChar char=""/>
            </a:pPr>
            <a:endParaRPr dirty="0"/>
          </a:p>
          <a:p>
            <a:pPr lvl="5">
              <a:buSzPct val="45000"/>
              <a:buFont typeface="StarSymbol"/>
              <a:buChar char=""/>
            </a:pPr>
            <a:endParaRPr dirty="0"/>
          </a:p>
          <a:p>
            <a:pPr>
              <a:buFont typeface="Arial"/>
              <a:buChar char="•"/>
            </a:pPr>
            <a:endParaRPr dirty="0"/>
          </a:p>
          <a:p>
            <a:endParaRPr dirty="0"/>
          </a:p>
        </p:txBody>
      </p:sp>
    </p:spTree>
    <p:extLst>
      <p:ext uri="{BB962C8B-B14F-4D97-AF65-F5344CB8AC3E}">
        <p14:creationId xmlns:p14="http://schemas.microsoft.com/office/powerpoint/2010/main" val="145538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success</a:t>
            </a:r>
            <a:endParaRPr lang="en-US" dirty="0"/>
          </a:p>
        </p:txBody>
      </p:sp>
      <p:sp>
        <p:nvSpPr>
          <p:cNvPr id="3" name="Subtitle 2"/>
          <p:cNvSpPr>
            <a:spLocks noGrp="1"/>
          </p:cNvSpPr>
          <p:nvPr>
            <p:ph type="subTitle" idx="1"/>
          </p:nvPr>
        </p:nvSpPr>
        <p:spPr>
          <a:xfrm>
            <a:off x="685800" y="3505200"/>
            <a:ext cx="7856034" cy="2215376"/>
          </a:xfrm>
        </p:spPr>
        <p:txBody>
          <a:bodyPr>
            <a:normAutofit fontScale="92500" lnSpcReduction="20000"/>
          </a:bodyPr>
          <a:lstStyle/>
          <a:p>
            <a:r>
              <a:rPr lang="en-US" sz="3500" dirty="0" smtClean="0"/>
              <a:t>Technology Status Update</a:t>
            </a:r>
          </a:p>
          <a:p>
            <a:endParaRPr lang="en-US" dirty="0"/>
          </a:p>
          <a:p>
            <a:endParaRPr lang="en-US" dirty="0" smtClean="0"/>
          </a:p>
          <a:p>
            <a:pPr algn="r"/>
            <a:r>
              <a:rPr lang="en-US" dirty="0" smtClean="0"/>
              <a:t>Bonnie Edwards</a:t>
            </a:r>
          </a:p>
          <a:p>
            <a:pPr algn="r"/>
            <a:r>
              <a:rPr lang="en-US" dirty="0" smtClean="0"/>
              <a:t>Telecommunications and Technology</a:t>
            </a:r>
          </a:p>
          <a:p>
            <a:pPr algn="r"/>
            <a:r>
              <a:rPr lang="en-US" i="1" u="sng" dirty="0">
                <a:hlinkClick r:id="rId3"/>
              </a:rPr>
              <a:t>bedwards@cccco.edu</a:t>
            </a:r>
            <a:endParaRPr lang="en-US" dirty="0"/>
          </a:p>
          <a:p>
            <a:pPr algn="r"/>
            <a:endParaRPr lang="en-US" dirty="0"/>
          </a:p>
        </p:txBody>
      </p:sp>
    </p:spTree>
    <p:extLst>
      <p:ext uri="{BB962C8B-B14F-4D97-AF65-F5344CB8AC3E}">
        <p14:creationId xmlns:p14="http://schemas.microsoft.com/office/powerpoint/2010/main" val="62440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Separate Grants</a:t>
            </a:r>
            <a:endParaRPr lang="en-US" dirty="0"/>
          </a:p>
        </p:txBody>
      </p:sp>
      <p:sp>
        <p:nvSpPr>
          <p:cNvPr id="3" name="Content Placeholder 2"/>
          <p:cNvSpPr>
            <a:spLocks noGrp="1"/>
          </p:cNvSpPr>
          <p:nvPr>
            <p:ph idx="1"/>
          </p:nvPr>
        </p:nvSpPr>
        <p:spPr>
          <a:xfrm>
            <a:off x="457200" y="1447800"/>
            <a:ext cx="8229600" cy="5029200"/>
          </a:xfrm>
        </p:spPr>
        <p:txBody>
          <a:bodyPr>
            <a:normAutofit fontScale="85000" lnSpcReduction="10000"/>
          </a:bodyPr>
          <a:lstStyle/>
          <a:p>
            <a:pPr lvl="0"/>
            <a:r>
              <a:rPr lang="en-US" dirty="0"/>
              <a:t>RFA 13-082: The Online Education Initiative</a:t>
            </a:r>
          </a:p>
          <a:p>
            <a:pPr lvl="1"/>
            <a:r>
              <a:rPr lang="en-US" dirty="0"/>
              <a:t>Governed through consortium agreements between colleges, this grant seeks to leverage technology to expand online education, streamline processes, improve success and retention, enhance student services and provide professional development support for online education</a:t>
            </a:r>
            <a:r>
              <a:rPr lang="en-US" dirty="0" smtClean="0"/>
              <a:t>.</a:t>
            </a:r>
          </a:p>
          <a:p>
            <a:pPr marL="274320" lvl="1" indent="0">
              <a:buNone/>
            </a:pPr>
            <a:endParaRPr lang="en-US" dirty="0"/>
          </a:p>
          <a:p>
            <a:pPr lvl="0"/>
            <a:r>
              <a:rPr lang="en-US" dirty="0"/>
              <a:t>RFA 13-083: The Common Assessment Initiative</a:t>
            </a:r>
          </a:p>
          <a:p>
            <a:pPr lvl="1"/>
            <a:r>
              <a:rPr lang="en-US" dirty="0" smtClean="0"/>
              <a:t>Provide </a:t>
            </a:r>
            <a:r>
              <a:rPr lang="en-US" dirty="0"/>
              <a:t>a common assessment instrument for each of the curricular areas of English, math and English as a Second Language and a common delivery, administration and data collection and evaluation system to the benefit of all California Community Colleges</a:t>
            </a:r>
            <a:r>
              <a:rPr lang="en-US" dirty="0" smtClean="0"/>
              <a:t>.</a:t>
            </a:r>
          </a:p>
          <a:p>
            <a:pPr marL="274320" lvl="1" indent="0">
              <a:buNone/>
            </a:pPr>
            <a:endParaRPr lang="en-US" dirty="0"/>
          </a:p>
          <a:p>
            <a:pPr lvl="0"/>
            <a:r>
              <a:rPr lang="en-US" dirty="0"/>
              <a:t>RFA 13-084:  The Education Planning Initiative</a:t>
            </a:r>
          </a:p>
          <a:p>
            <a:pPr lvl="1"/>
            <a:r>
              <a:rPr lang="en-US" dirty="0"/>
              <a:t>P</a:t>
            </a:r>
            <a:r>
              <a:rPr lang="en-US" dirty="0" smtClean="0"/>
              <a:t>rovide </a:t>
            </a:r>
            <a:r>
              <a:rPr lang="en-US" dirty="0"/>
              <a:t>a comprehensive, technology-based education planning system. The system includes tools for education planning and degree audit as well as, an underlying system of data required for a statewide education planning. Underlying data includes, electronic transcripts, articulation between community colleges and to four year institutions, assessment and program inventories.</a:t>
            </a:r>
          </a:p>
          <a:p>
            <a:endParaRPr lang="en-US" dirty="0"/>
          </a:p>
        </p:txBody>
      </p:sp>
    </p:spTree>
    <p:extLst>
      <p:ext uri="{BB962C8B-B14F-4D97-AF65-F5344CB8AC3E}">
        <p14:creationId xmlns:p14="http://schemas.microsoft.com/office/powerpoint/2010/main" val="11952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092820" y="5029200"/>
            <a:ext cx="5917580" cy="1524000"/>
          </a:xfrm>
        </p:spPr>
        <p:txBody>
          <a:bodyPr/>
          <a:lstStyle/>
          <a:p>
            <a:pPr algn="l">
              <a:lnSpc>
                <a:spcPts val="1800"/>
              </a:lnSpc>
              <a:spcBef>
                <a:spcPts val="0"/>
              </a:spcBef>
            </a:pPr>
            <a:endParaRPr lang="en-US" sz="2000" b="1" dirty="0">
              <a:solidFill>
                <a:srgbClr val="353A59"/>
              </a:solidFill>
              <a:latin typeface="Arial" pitchFamily="34" charset="0"/>
              <a:cs typeface="Arial" pitchFamily="34" charset="0"/>
            </a:endParaRPr>
          </a:p>
        </p:txBody>
      </p:sp>
    </p:spTree>
    <p:extLst>
      <p:ext uri="{BB962C8B-B14F-4D97-AF65-F5344CB8AC3E}">
        <p14:creationId xmlns:p14="http://schemas.microsoft.com/office/powerpoint/2010/main" val="17544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685800"/>
          </a:xfrm>
        </p:spPr>
        <p:txBody>
          <a:bodyPr>
            <a:normAutofit fontScale="90000"/>
          </a:bodyPr>
          <a:lstStyle/>
          <a:p>
            <a:r>
              <a:rPr lang="en-US" dirty="0"/>
              <a:t>Request for </a:t>
            </a:r>
            <a:r>
              <a:rPr lang="en-US" dirty="0" smtClean="0"/>
              <a:t>Application (</a:t>
            </a:r>
            <a:r>
              <a:rPr lang="en-US" dirty="0"/>
              <a:t>RFA) 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3243399"/>
              </p:ext>
            </p:extLst>
          </p:nvPr>
        </p:nvGraphicFramePr>
        <p:xfrm>
          <a:off x="304800" y="1600200"/>
          <a:ext cx="8458200" cy="3425418"/>
        </p:xfrm>
        <a:graphic>
          <a:graphicData uri="http://schemas.openxmlformats.org/drawingml/2006/table">
            <a:tbl>
              <a:tblPr/>
              <a:tblGrid>
                <a:gridCol w="3505200"/>
                <a:gridCol w="4953000"/>
              </a:tblGrid>
              <a:tr h="765072">
                <a:tc>
                  <a:txBody>
                    <a:bodyPr/>
                    <a:lstStyle/>
                    <a:p>
                      <a:pPr marL="0" marR="0">
                        <a:spcBef>
                          <a:spcPts val="200"/>
                        </a:spcBef>
                        <a:spcAft>
                          <a:spcPts val="200"/>
                        </a:spcAft>
                        <a:tabLst>
                          <a:tab pos="540385" algn="l"/>
                          <a:tab pos="1080135" algn="l"/>
                          <a:tab pos="1620520" algn="l"/>
                          <a:tab pos="2160270" algn="l"/>
                          <a:tab pos="2700655" algn="l"/>
                          <a:tab pos="3240405" algn="l"/>
                          <a:tab pos="3780790" algn="l"/>
                          <a:tab pos="4320540" algn="l"/>
                          <a:tab pos="4860925" algn="l"/>
                          <a:tab pos="540385" algn="l"/>
                          <a:tab pos="1080135" algn="l"/>
                          <a:tab pos="1620520" algn="l"/>
                          <a:tab pos="2160270" algn="l"/>
                          <a:tab pos="2700655" algn="l"/>
                          <a:tab pos="3240405" algn="l"/>
                          <a:tab pos="3657600" algn="l"/>
                          <a:tab pos="3780790" algn="l"/>
                          <a:tab pos="4320540" algn="l"/>
                          <a:tab pos="4860925" algn="l"/>
                        </a:tabLst>
                      </a:pPr>
                      <a:r>
                        <a:rPr lang="en-US" sz="2400" dirty="0">
                          <a:effectLst/>
                          <a:latin typeface="+mn-lt"/>
                          <a:ea typeface="Times New Roman"/>
                        </a:rPr>
                        <a:t>September 3, 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2743200" algn="ctr"/>
                          <a:tab pos="5486400" algn="r"/>
                          <a:tab pos="1445895" algn="l"/>
                          <a:tab pos="1474470" algn="l"/>
                        </a:tabLst>
                      </a:pPr>
                      <a:r>
                        <a:rPr lang="en-US" sz="2400" dirty="0">
                          <a:effectLst/>
                          <a:latin typeface="+mn-lt"/>
                          <a:ea typeface="Times New Roman"/>
                        </a:rPr>
                        <a:t>RFA Released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marL="0" marR="0">
                        <a:spcBef>
                          <a:spcPts val="200"/>
                        </a:spcBef>
                        <a:spcAft>
                          <a:spcPts val="200"/>
                        </a:spcAft>
                        <a:tabLst>
                          <a:tab pos="540385" algn="l"/>
                          <a:tab pos="1080135" algn="l"/>
                          <a:tab pos="1620520" algn="l"/>
                          <a:tab pos="2160270" algn="l"/>
                          <a:tab pos="2700655" algn="l"/>
                          <a:tab pos="3240405" algn="l"/>
                          <a:tab pos="3780790" algn="l"/>
                          <a:tab pos="4320540" algn="l"/>
                          <a:tab pos="4860925" algn="l"/>
                          <a:tab pos="540385" algn="l"/>
                          <a:tab pos="1080135" algn="l"/>
                          <a:tab pos="1620520" algn="l"/>
                          <a:tab pos="2160270" algn="l"/>
                          <a:tab pos="2700655" algn="l"/>
                          <a:tab pos="3240405" algn="l"/>
                          <a:tab pos="3657600" algn="l"/>
                          <a:tab pos="3780790" algn="l"/>
                          <a:tab pos="4320540" algn="l"/>
                          <a:tab pos="4860925" algn="l"/>
                        </a:tabLst>
                      </a:pPr>
                      <a:r>
                        <a:rPr lang="en-US" sz="2400" b="0" dirty="0">
                          <a:effectLst/>
                          <a:latin typeface="+mn-lt"/>
                          <a:ea typeface="Times New Roman"/>
                        </a:rPr>
                        <a:t>October 14, </a:t>
                      </a:r>
                      <a:r>
                        <a:rPr lang="en-US" sz="2400" b="0" dirty="0" smtClean="0">
                          <a:effectLst/>
                          <a:latin typeface="+mn-lt"/>
                          <a:ea typeface="Times New Roman"/>
                        </a:rPr>
                        <a:t>2013</a:t>
                      </a:r>
                      <a:endParaRPr lang="en-US" sz="2400" b="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1445895" algn="l"/>
                          <a:tab pos="1474470" algn="l"/>
                          <a:tab pos="2743200" algn="ctr"/>
                          <a:tab pos="5486400" algn="r"/>
                        </a:tabLst>
                      </a:pPr>
                      <a:r>
                        <a:rPr lang="en-US" sz="2400" b="0" dirty="0">
                          <a:effectLst/>
                          <a:latin typeface="+mn-lt"/>
                          <a:ea typeface="Times New Roman"/>
                        </a:rPr>
                        <a:t>Application Due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marL="0" marR="0">
                        <a:spcBef>
                          <a:spcPts val="200"/>
                        </a:spcBef>
                        <a:spcAft>
                          <a:spcPts val="200"/>
                        </a:spcAft>
                        <a:tabLst>
                          <a:tab pos="540385" algn="l"/>
                          <a:tab pos="1080135" algn="l"/>
                          <a:tab pos="1620520" algn="l"/>
                          <a:tab pos="2160270" algn="l"/>
                          <a:tab pos="2700655" algn="l"/>
                          <a:tab pos="3240405" algn="l"/>
                          <a:tab pos="3780790" algn="l"/>
                          <a:tab pos="4320540" algn="l"/>
                          <a:tab pos="4860925" algn="l"/>
                          <a:tab pos="540385" algn="l"/>
                          <a:tab pos="1080135" algn="l"/>
                          <a:tab pos="1620520" algn="l"/>
                          <a:tab pos="2160270" algn="l"/>
                          <a:tab pos="2700655" algn="l"/>
                          <a:tab pos="3240405" algn="l"/>
                          <a:tab pos="3657600" algn="l"/>
                          <a:tab pos="3780790" algn="l"/>
                          <a:tab pos="4320540" algn="l"/>
                          <a:tab pos="4860925" algn="l"/>
                        </a:tabLst>
                      </a:pPr>
                      <a:r>
                        <a:rPr lang="en-US" sz="2400" dirty="0">
                          <a:effectLst/>
                          <a:latin typeface="+mn-lt"/>
                          <a:ea typeface="Times New Roman"/>
                        </a:rPr>
                        <a:t>October 16-25, 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1445895" algn="l"/>
                          <a:tab pos="1474470" algn="l"/>
                          <a:tab pos="2743200" algn="ctr"/>
                          <a:tab pos="5486400" algn="r"/>
                        </a:tabLst>
                      </a:pPr>
                      <a:r>
                        <a:rPr lang="en-US" sz="2400" dirty="0">
                          <a:effectLst/>
                          <a:latin typeface="+mn-lt"/>
                          <a:ea typeface="Times New Roman"/>
                        </a:rPr>
                        <a:t>Reading and Rating of Applications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marL="0" marR="0">
                        <a:spcBef>
                          <a:spcPts val="0"/>
                        </a:spcBef>
                        <a:spcAft>
                          <a:spcPts val="0"/>
                        </a:spcAft>
                        <a:tabLst>
                          <a:tab pos="540385" algn="l"/>
                          <a:tab pos="1080135" algn="l"/>
                          <a:tab pos="1620520" algn="l"/>
                          <a:tab pos="2160270" algn="l"/>
                          <a:tab pos="2700655" algn="l"/>
                          <a:tab pos="3240405" algn="l"/>
                          <a:tab pos="3780790" algn="l"/>
                          <a:tab pos="4320540" algn="l"/>
                          <a:tab pos="4860925" algn="l"/>
                        </a:tabLst>
                      </a:pPr>
                      <a:r>
                        <a:rPr lang="en-US" sz="2400" dirty="0">
                          <a:effectLst/>
                          <a:latin typeface="+mn-lt"/>
                          <a:ea typeface="Times New Roman"/>
                        </a:rPr>
                        <a:t>October 28, 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1445895" algn="l"/>
                          <a:tab pos="1474470" algn="l"/>
                          <a:tab pos="2743200" algn="ctr"/>
                          <a:tab pos="5486400" algn="r"/>
                        </a:tabLst>
                      </a:pPr>
                      <a:r>
                        <a:rPr lang="en-US" sz="2400" dirty="0">
                          <a:effectLst/>
                          <a:latin typeface="+mn-lt"/>
                          <a:ea typeface="Times New Roman"/>
                        </a:rPr>
                        <a:t>Intent to Award and Notification, Website post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marL="0" marR="0">
                        <a:spcBef>
                          <a:spcPts val="0"/>
                        </a:spcBef>
                        <a:spcAft>
                          <a:spcPts val="0"/>
                        </a:spcAft>
                        <a:tabLst>
                          <a:tab pos="540385" algn="l"/>
                          <a:tab pos="1080135" algn="l"/>
                          <a:tab pos="1620520" algn="l"/>
                          <a:tab pos="2160270" algn="l"/>
                          <a:tab pos="2700655" algn="l"/>
                          <a:tab pos="3240405" algn="l"/>
                          <a:tab pos="3780790" algn="l"/>
                          <a:tab pos="4320540" algn="l"/>
                          <a:tab pos="4860925" algn="l"/>
                        </a:tabLst>
                      </a:pPr>
                      <a:r>
                        <a:rPr lang="en-US" sz="2400" dirty="0" smtClean="0">
                          <a:effectLst/>
                          <a:latin typeface="+mn-lt"/>
                          <a:ea typeface="Times New Roman"/>
                        </a:rPr>
                        <a:t>December 1, 2013</a:t>
                      </a:r>
                      <a:endParaRPr lang="en-US" sz="2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1445895" algn="l"/>
                          <a:tab pos="1474470" algn="l"/>
                          <a:tab pos="2743200" algn="ctr"/>
                          <a:tab pos="5486400" algn="r"/>
                        </a:tabLst>
                      </a:pPr>
                      <a:r>
                        <a:rPr lang="en-US" sz="2400" dirty="0" smtClean="0">
                          <a:effectLst/>
                          <a:latin typeface="+mn-lt"/>
                          <a:ea typeface="Times New Roman"/>
                        </a:rPr>
                        <a:t>Grant Commencement Date</a:t>
                      </a:r>
                      <a:endParaRPr lang="en-US" sz="2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24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62000"/>
          </a:xfrm>
        </p:spPr>
        <p:txBody>
          <a:bodyPr>
            <a:normAutofit/>
          </a:bodyPr>
          <a:lstStyle/>
          <a:p>
            <a:r>
              <a:rPr lang="en-US" dirty="0" smtClean="0"/>
              <a:t>Online Education Initiative</a:t>
            </a:r>
            <a:endParaRPr lang="en-US" dirty="0"/>
          </a:p>
        </p:txBody>
      </p:sp>
      <p:sp>
        <p:nvSpPr>
          <p:cNvPr id="3" name="Content Placeholder 2"/>
          <p:cNvSpPr>
            <a:spLocks noGrp="1"/>
          </p:cNvSpPr>
          <p:nvPr>
            <p:ph idx="1"/>
          </p:nvPr>
        </p:nvSpPr>
        <p:spPr>
          <a:xfrm>
            <a:off x="228600" y="1143000"/>
            <a:ext cx="8686800" cy="5562600"/>
          </a:xfrm>
        </p:spPr>
        <p:txBody>
          <a:bodyPr>
            <a:normAutofit/>
          </a:bodyPr>
          <a:lstStyle/>
          <a:p>
            <a:r>
              <a:rPr lang="en-US" dirty="0" smtClean="0"/>
              <a:t>Governed by Consortium Agreements</a:t>
            </a:r>
          </a:p>
          <a:p>
            <a:pPr lvl="1"/>
            <a:r>
              <a:rPr lang="en-US" dirty="0" smtClean="0"/>
              <a:t>Between participating colleges</a:t>
            </a:r>
          </a:p>
          <a:p>
            <a:pPr lvl="1"/>
            <a:r>
              <a:rPr lang="en-US" dirty="0" smtClean="0"/>
              <a:t>Address policy, procedure, etc.</a:t>
            </a:r>
          </a:p>
          <a:p>
            <a:pPr lvl="1"/>
            <a:r>
              <a:rPr lang="en-US" dirty="0" smtClean="0"/>
              <a:t>Initial focus: </a:t>
            </a:r>
          </a:p>
          <a:p>
            <a:pPr lvl="2"/>
            <a:r>
              <a:rPr lang="en-US" dirty="0" smtClean="0"/>
              <a:t>Advance Transfer Degree and other degree applicable courses</a:t>
            </a:r>
          </a:p>
          <a:p>
            <a:endParaRPr lang="en-US" dirty="0" smtClean="0"/>
          </a:p>
          <a:p>
            <a:r>
              <a:rPr lang="en-US" dirty="0" smtClean="0"/>
              <a:t>Streamlined Experience</a:t>
            </a:r>
          </a:p>
          <a:p>
            <a:pPr lvl="2"/>
            <a:r>
              <a:rPr lang="en-US" dirty="0" smtClean="0"/>
              <a:t>Course discovery</a:t>
            </a:r>
          </a:p>
          <a:p>
            <a:pPr lvl="2"/>
            <a:r>
              <a:rPr lang="en-US" dirty="0" smtClean="0"/>
              <a:t>Registration/enrollment</a:t>
            </a:r>
          </a:p>
          <a:p>
            <a:pPr lvl="2"/>
            <a:r>
              <a:rPr lang="en-US" dirty="0" smtClean="0"/>
              <a:t>Common course management system</a:t>
            </a:r>
          </a:p>
          <a:p>
            <a:pPr lvl="2"/>
            <a:r>
              <a:rPr lang="en-US" dirty="0" smtClean="0"/>
              <a:t>Student Services integration</a:t>
            </a:r>
          </a:p>
          <a:p>
            <a:pPr lvl="3"/>
            <a:r>
              <a:rPr lang="en-US" dirty="0" smtClean="0"/>
              <a:t>Assessment</a:t>
            </a:r>
          </a:p>
          <a:p>
            <a:pPr lvl="3"/>
            <a:r>
              <a:rPr lang="en-US" dirty="0" smtClean="0"/>
              <a:t>Proctoring</a:t>
            </a:r>
          </a:p>
          <a:p>
            <a:pPr lvl="3"/>
            <a:r>
              <a:rPr lang="en-US" dirty="0" smtClean="0"/>
              <a:t>Tutoring</a:t>
            </a:r>
          </a:p>
          <a:p>
            <a:pPr lvl="3"/>
            <a:r>
              <a:rPr lang="en-US" dirty="0" smtClean="0"/>
              <a:t>Planning and Advising</a:t>
            </a:r>
          </a:p>
          <a:p>
            <a:pPr lvl="3"/>
            <a:r>
              <a:rPr lang="en-US" dirty="0" smtClean="0"/>
              <a:t>Articulation</a:t>
            </a:r>
          </a:p>
          <a:p>
            <a:pPr lvl="2"/>
            <a:endParaRPr lang="en-US" dirty="0" smtClean="0"/>
          </a:p>
        </p:txBody>
      </p:sp>
    </p:spTree>
    <p:extLst>
      <p:ext uri="{BB962C8B-B14F-4D97-AF65-F5344CB8AC3E}">
        <p14:creationId xmlns:p14="http://schemas.microsoft.com/office/powerpoint/2010/main" val="13651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lstStyle/>
          <a:p>
            <a:r>
              <a:rPr lang="en-US" dirty="0" smtClean="0"/>
              <a:t>Online Education Initiative</a:t>
            </a:r>
            <a:endParaRPr lang="en-US" dirty="0"/>
          </a:p>
        </p:txBody>
      </p:sp>
      <p:sp>
        <p:nvSpPr>
          <p:cNvPr id="3" name="Content Placeholder 2"/>
          <p:cNvSpPr>
            <a:spLocks noGrp="1"/>
          </p:cNvSpPr>
          <p:nvPr>
            <p:ph idx="1"/>
          </p:nvPr>
        </p:nvSpPr>
        <p:spPr>
          <a:xfrm>
            <a:off x="457200" y="1066800"/>
            <a:ext cx="8229600" cy="5562600"/>
          </a:xfrm>
        </p:spPr>
        <p:txBody>
          <a:bodyPr>
            <a:normAutofit fontScale="92500" lnSpcReduction="20000"/>
          </a:bodyPr>
          <a:lstStyle/>
          <a:p>
            <a:r>
              <a:rPr lang="en-US" dirty="0" smtClean="0"/>
              <a:t>Professional Development</a:t>
            </a:r>
          </a:p>
          <a:p>
            <a:pPr lvl="1"/>
            <a:r>
              <a:rPr lang="en-US" dirty="0" smtClean="0"/>
              <a:t>Quality Course Design</a:t>
            </a:r>
          </a:p>
          <a:p>
            <a:pPr lvl="1"/>
            <a:r>
              <a:rPr lang="en-US" dirty="0" smtClean="0"/>
              <a:t>Online Teaching Certification</a:t>
            </a:r>
          </a:p>
          <a:p>
            <a:pPr marL="274320" lvl="1" indent="0">
              <a:buNone/>
            </a:pPr>
            <a:endParaRPr lang="en-US" dirty="0"/>
          </a:p>
          <a:p>
            <a:r>
              <a:rPr lang="en-US" dirty="0" smtClean="0"/>
              <a:t>Address Support for:</a:t>
            </a:r>
          </a:p>
          <a:p>
            <a:pPr lvl="1"/>
            <a:r>
              <a:rPr lang="en-US" dirty="0" smtClean="0"/>
              <a:t>Basic Skills</a:t>
            </a:r>
          </a:p>
          <a:p>
            <a:pPr lvl="1"/>
            <a:r>
              <a:rPr lang="en-US" dirty="0" smtClean="0"/>
              <a:t>Credit by Exam</a:t>
            </a:r>
          </a:p>
          <a:p>
            <a:pPr marL="274320" lvl="1" indent="0">
              <a:buNone/>
            </a:pPr>
            <a:endParaRPr lang="en-US" dirty="0"/>
          </a:p>
          <a:p>
            <a:r>
              <a:rPr lang="en-US" dirty="0" smtClean="0"/>
              <a:t>Next steps after award</a:t>
            </a:r>
          </a:p>
          <a:p>
            <a:pPr lvl="1"/>
            <a:r>
              <a:rPr lang="en-US" dirty="0" smtClean="0"/>
              <a:t>Advisory Committee</a:t>
            </a:r>
          </a:p>
          <a:p>
            <a:pPr lvl="1"/>
            <a:r>
              <a:rPr lang="en-US" dirty="0" smtClean="0"/>
              <a:t>Consortium agreement language</a:t>
            </a:r>
          </a:p>
          <a:p>
            <a:pPr lvl="1"/>
            <a:r>
              <a:rPr lang="en-US" dirty="0" smtClean="0"/>
              <a:t>Request for Information - CMS</a:t>
            </a:r>
          </a:p>
          <a:p>
            <a:pPr lvl="1"/>
            <a:r>
              <a:rPr lang="en-US" dirty="0" smtClean="0"/>
              <a:t>Request for Proposal –CMS</a:t>
            </a:r>
          </a:p>
          <a:p>
            <a:pPr lvl="1"/>
            <a:endParaRPr lang="en-US" dirty="0" smtClean="0"/>
          </a:p>
          <a:p>
            <a:r>
              <a:rPr lang="en-US" dirty="0" smtClean="0"/>
              <a:t>Colleges will not be required to migrate to CMS</a:t>
            </a:r>
          </a:p>
          <a:p>
            <a:r>
              <a:rPr lang="en-US" dirty="0" smtClean="0"/>
              <a:t>Colleges must use the new CMS for courses offered through the Consortium</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0503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smtClean="0"/>
              <a:t>Common Assessment Initiative</a:t>
            </a:r>
            <a:endParaRPr lang="en-US" dirty="0"/>
          </a:p>
        </p:txBody>
      </p:sp>
      <p:sp>
        <p:nvSpPr>
          <p:cNvPr id="3" name="Content Placeholder 2"/>
          <p:cNvSpPr>
            <a:spLocks noGrp="1"/>
          </p:cNvSpPr>
          <p:nvPr>
            <p:ph idx="1"/>
          </p:nvPr>
        </p:nvSpPr>
        <p:spPr>
          <a:xfrm>
            <a:off x="457200" y="1143000"/>
            <a:ext cx="8229600" cy="5334000"/>
          </a:xfrm>
        </p:spPr>
        <p:txBody>
          <a:bodyPr/>
          <a:lstStyle/>
          <a:p>
            <a:r>
              <a:rPr lang="en-US" dirty="0" smtClean="0"/>
              <a:t>Common assessment instrument </a:t>
            </a:r>
          </a:p>
          <a:p>
            <a:pPr lvl="1"/>
            <a:r>
              <a:rPr lang="en-US" dirty="0" smtClean="0"/>
              <a:t>English</a:t>
            </a:r>
          </a:p>
          <a:p>
            <a:pPr lvl="1"/>
            <a:r>
              <a:rPr lang="en-US" dirty="0" smtClean="0"/>
              <a:t>Math </a:t>
            </a:r>
          </a:p>
          <a:p>
            <a:pPr lvl="1"/>
            <a:r>
              <a:rPr lang="en-US" dirty="0" smtClean="0"/>
              <a:t>English as a second language (ESL)</a:t>
            </a:r>
          </a:p>
          <a:p>
            <a:pPr lvl="1"/>
            <a:endParaRPr lang="en-US" dirty="0"/>
          </a:p>
          <a:p>
            <a:r>
              <a:rPr lang="en-US" dirty="0" smtClean="0"/>
              <a:t>Common delivery and administration platform</a:t>
            </a:r>
          </a:p>
          <a:p>
            <a:pPr marL="0" indent="0">
              <a:buNone/>
            </a:pPr>
            <a:endParaRPr lang="en-US" dirty="0" smtClean="0"/>
          </a:p>
          <a:p>
            <a:r>
              <a:rPr lang="en-US" dirty="0" smtClean="0"/>
              <a:t>Date Warehouse (Cal-PASS Plus)</a:t>
            </a:r>
          </a:p>
          <a:p>
            <a:pPr lvl="1"/>
            <a:r>
              <a:rPr lang="en-US" dirty="0" smtClean="0"/>
              <a:t>Testing Information</a:t>
            </a:r>
          </a:p>
          <a:p>
            <a:pPr lvl="1"/>
            <a:r>
              <a:rPr lang="en-US" dirty="0" smtClean="0"/>
              <a:t>Multiple Measures</a:t>
            </a:r>
          </a:p>
          <a:p>
            <a:pPr lvl="1"/>
            <a:r>
              <a:rPr lang="en-US" dirty="0" smtClean="0"/>
              <a:t>Research</a:t>
            </a:r>
          </a:p>
          <a:p>
            <a:pPr lvl="1"/>
            <a:r>
              <a:rPr lang="en-US" dirty="0" smtClean="0"/>
              <a:t>Expand knowledge and understanding of multiple measures</a:t>
            </a:r>
          </a:p>
          <a:p>
            <a:pPr lvl="1"/>
            <a:r>
              <a:rPr lang="en-US" dirty="0" smtClean="0"/>
              <a:t>Validation</a:t>
            </a:r>
          </a:p>
          <a:p>
            <a:pPr lvl="1"/>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47059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Common Assessment Initiative</a:t>
            </a:r>
            <a:endParaRPr lang="en-US" dirty="0"/>
          </a:p>
        </p:txBody>
      </p:sp>
      <p:sp>
        <p:nvSpPr>
          <p:cNvPr id="3" name="Content Placeholder 2"/>
          <p:cNvSpPr>
            <a:spLocks noGrp="1"/>
          </p:cNvSpPr>
          <p:nvPr>
            <p:ph idx="1"/>
          </p:nvPr>
        </p:nvSpPr>
        <p:spPr>
          <a:xfrm>
            <a:off x="457200" y="1295400"/>
            <a:ext cx="8229600" cy="5181600"/>
          </a:xfrm>
        </p:spPr>
        <p:txBody>
          <a:bodyPr/>
          <a:lstStyle/>
          <a:p>
            <a:r>
              <a:rPr lang="en-US" dirty="0"/>
              <a:t>Next steps after award</a:t>
            </a:r>
          </a:p>
          <a:p>
            <a:pPr lvl="1"/>
            <a:r>
              <a:rPr lang="en-US" dirty="0" smtClean="0"/>
              <a:t>Reconvene Advisory </a:t>
            </a:r>
            <a:r>
              <a:rPr lang="en-US" dirty="0"/>
              <a:t>Committee</a:t>
            </a:r>
          </a:p>
          <a:p>
            <a:pPr lvl="1"/>
            <a:r>
              <a:rPr lang="en-US" dirty="0" smtClean="0"/>
              <a:t>Request </a:t>
            </a:r>
            <a:r>
              <a:rPr lang="en-US" dirty="0"/>
              <a:t>for </a:t>
            </a:r>
            <a:r>
              <a:rPr lang="en-US" dirty="0" smtClean="0"/>
              <a:t>Proposal</a:t>
            </a:r>
          </a:p>
          <a:p>
            <a:pPr lvl="1"/>
            <a:r>
              <a:rPr lang="en-US" dirty="0" smtClean="0"/>
              <a:t>Test selection/development</a:t>
            </a:r>
          </a:p>
          <a:p>
            <a:pPr lvl="1"/>
            <a:endParaRPr lang="en-US" dirty="0"/>
          </a:p>
          <a:p>
            <a:pPr marL="0" indent="0">
              <a:buNone/>
            </a:pPr>
            <a:endParaRPr lang="en-US" dirty="0"/>
          </a:p>
          <a:p>
            <a:pPr lvl="1"/>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29067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Education Planning Initiative</a:t>
            </a:r>
            <a:endParaRPr lang="en-US" dirty="0"/>
          </a:p>
        </p:txBody>
      </p:sp>
      <p:sp>
        <p:nvSpPr>
          <p:cNvPr id="3" name="Content Placeholder 2"/>
          <p:cNvSpPr>
            <a:spLocks noGrp="1"/>
          </p:cNvSpPr>
          <p:nvPr>
            <p:ph idx="1"/>
          </p:nvPr>
        </p:nvSpPr>
        <p:spPr>
          <a:xfrm>
            <a:off x="457200" y="990600"/>
            <a:ext cx="8229600" cy="5486400"/>
          </a:xfrm>
        </p:spPr>
        <p:txBody>
          <a:bodyPr>
            <a:normAutofit lnSpcReduction="10000"/>
          </a:bodyPr>
          <a:lstStyle/>
          <a:p>
            <a:r>
              <a:rPr lang="en-US" dirty="0" smtClean="0"/>
              <a:t>Support for all colleges</a:t>
            </a:r>
          </a:p>
          <a:p>
            <a:pPr lvl="1"/>
            <a:r>
              <a:rPr lang="en-US" dirty="0" smtClean="0"/>
              <a:t>Existing education planning and/or degree audit system</a:t>
            </a:r>
          </a:p>
          <a:p>
            <a:pPr lvl="1"/>
            <a:r>
              <a:rPr lang="en-US" dirty="0" smtClean="0"/>
              <a:t>No existing education planning and/or degree audit system</a:t>
            </a:r>
          </a:p>
          <a:p>
            <a:pPr lvl="1"/>
            <a:endParaRPr lang="en-US" dirty="0"/>
          </a:p>
          <a:p>
            <a:r>
              <a:rPr lang="en-US" dirty="0" smtClean="0"/>
              <a:t>System of Data</a:t>
            </a:r>
          </a:p>
          <a:p>
            <a:pPr lvl="1"/>
            <a:r>
              <a:rPr lang="en-US" dirty="0" smtClean="0"/>
              <a:t>CCC-CCC Articulation</a:t>
            </a:r>
          </a:p>
          <a:p>
            <a:pPr lvl="1"/>
            <a:r>
              <a:rPr lang="en-US" dirty="0" smtClean="0"/>
              <a:t>Electronic transcripts</a:t>
            </a:r>
          </a:p>
          <a:p>
            <a:pPr lvl="1"/>
            <a:r>
              <a:rPr lang="en-US" dirty="0" smtClean="0"/>
              <a:t>Program inventory</a:t>
            </a:r>
          </a:p>
          <a:p>
            <a:pPr lvl="1"/>
            <a:r>
              <a:rPr lang="en-US" dirty="0" smtClean="0"/>
              <a:t>C-ID</a:t>
            </a:r>
          </a:p>
          <a:p>
            <a:pPr lvl="1"/>
            <a:endParaRPr lang="en-US" dirty="0"/>
          </a:p>
          <a:p>
            <a:r>
              <a:rPr lang="en-US" dirty="0" smtClean="0"/>
              <a:t>Education Planning and Degree Audit Tool</a:t>
            </a:r>
          </a:p>
          <a:p>
            <a:pPr marL="0" indent="0">
              <a:buNone/>
            </a:pPr>
            <a:endParaRPr lang="en-US" dirty="0"/>
          </a:p>
          <a:p>
            <a:r>
              <a:rPr lang="en-US" dirty="0" smtClean="0"/>
              <a:t>Student Portal</a:t>
            </a:r>
          </a:p>
          <a:p>
            <a:pPr lvl="1"/>
            <a:r>
              <a:rPr lang="en-US" dirty="0" smtClean="0"/>
              <a:t>Streamlined steps and messaging</a:t>
            </a:r>
            <a:endParaRPr lang="en-US" dirty="0"/>
          </a:p>
        </p:txBody>
      </p:sp>
    </p:spTree>
    <p:extLst>
      <p:ext uri="{BB962C8B-B14F-4D97-AF65-F5344CB8AC3E}">
        <p14:creationId xmlns:p14="http://schemas.microsoft.com/office/powerpoint/2010/main" val="2772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Planning Initiative</a:t>
            </a:r>
            <a:endParaRPr lang="en-US" dirty="0"/>
          </a:p>
        </p:txBody>
      </p:sp>
      <p:sp>
        <p:nvSpPr>
          <p:cNvPr id="3" name="Content Placeholder 2"/>
          <p:cNvSpPr>
            <a:spLocks noGrp="1"/>
          </p:cNvSpPr>
          <p:nvPr>
            <p:ph idx="1"/>
          </p:nvPr>
        </p:nvSpPr>
        <p:spPr/>
        <p:txBody>
          <a:bodyPr/>
          <a:lstStyle/>
          <a:p>
            <a:r>
              <a:rPr lang="en-US" dirty="0" smtClean="0"/>
              <a:t>Next steps after award</a:t>
            </a:r>
          </a:p>
          <a:p>
            <a:pPr lvl="1"/>
            <a:r>
              <a:rPr lang="en-US" dirty="0"/>
              <a:t>Advisory Committee</a:t>
            </a:r>
          </a:p>
          <a:p>
            <a:pPr lvl="1"/>
            <a:r>
              <a:rPr lang="en-US" dirty="0" smtClean="0"/>
              <a:t>Discovery Process</a:t>
            </a:r>
          </a:p>
          <a:p>
            <a:pPr lvl="2"/>
            <a:r>
              <a:rPr lang="en-US" dirty="0" smtClean="0"/>
              <a:t>Request for Information / Request for Proposal</a:t>
            </a:r>
          </a:p>
          <a:p>
            <a:pPr lvl="2"/>
            <a:r>
              <a:rPr lang="en-US" dirty="0" smtClean="0"/>
              <a:t>Partner with existing programs/tools</a:t>
            </a:r>
            <a:endParaRPr lang="en-US" dirty="0"/>
          </a:p>
          <a:p>
            <a:pPr lvl="1"/>
            <a:endParaRPr lang="en-US" dirty="0" smtClean="0"/>
          </a:p>
        </p:txBody>
      </p:sp>
    </p:spTree>
    <p:extLst>
      <p:ext uri="{BB962C8B-B14F-4D97-AF65-F5344CB8AC3E}">
        <p14:creationId xmlns:p14="http://schemas.microsoft.com/office/powerpoint/2010/main" val="424357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Themes</a:t>
            </a:r>
            <a:endParaRPr lang="en-US" dirty="0"/>
          </a:p>
        </p:txBody>
      </p:sp>
      <p:sp>
        <p:nvSpPr>
          <p:cNvPr id="3" name="Content Placeholder 2"/>
          <p:cNvSpPr>
            <a:spLocks noGrp="1"/>
          </p:cNvSpPr>
          <p:nvPr>
            <p:ph idx="1"/>
          </p:nvPr>
        </p:nvSpPr>
        <p:spPr/>
        <p:txBody>
          <a:bodyPr/>
          <a:lstStyle/>
          <a:p>
            <a:r>
              <a:rPr lang="en-US" dirty="0" smtClean="0"/>
              <a:t>Collaboration</a:t>
            </a:r>
          </a:p>
          <a:p>
            <a:r>
              <a:rPr lang="en-US" dirty="0" smtClean="0"/>
              <a:t>Integration</a:t>
            </a:r>
          </a:p>
          <a:p>
            <a:r>
              <a:rPr lang="en-US" dirty="0" smtClean="0"/>
              <a:t>Accessible data and tools</a:t>
            </a:r>
          </a:p>
          <a:p>
            <a:r>
              <a:rPr lang="en-US" dirty="0" smtClean="0"/>
              <a:t>Security</a:t>
            </a:r>
          </a:p>
          <a:p>
            <a:r>
              <a:rPr lang="en-US" dirty="0" smtClean="0"/>
              <a:t>Evaluation</a:t>
            </a:r>
          </a:p>
          <a:p>
            <a:r>
              <a:rPr lang="en-US" dirty="0" smtClean="0"/>
              <a:t>Customer engagement (you)</a:t>
            </a:r>
          </a:p>
          <a:p>
            <a:endParaRPr lang="en-US" dirty="0"/>
          </a:p>
        </p:txBody>
      </p:sp>
    </p:spTree>
    <p:extLst>
      <p:ext uri="{BB962C8B-B14F-4D97-AF65-F5344CB8AC3E}">
        <p14:creationId xmlns:p14="http://schemas.microsoft.com/office/powerpoint/2010/main" val="16807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83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09600" y="1600201"/>
            <a:ext cx="8001000" cy="3809999"/>
          </a:xfrm>
        </p:spPr>
        <p:txBody>
          <a:bodyPr>
            <a:noAutofit/>
          </a:bodyPr>
          <a:lstStyle/>
          <a:p>
            <a:pPr lvl="0">
              <a:spcBef>
                <a:spcPts val="100"/>
              </a:spcBef>
            </a:pPr>
            <a:r>
              <a:rPr lang="en-US" sz="1800" dirty="0">
                <a:solidFill>
                  <a:schemeClr val="tx1">
                    <a:lumMod val="65000"/>
                    <a:lumOff val="35000"/>
                  </a:schemeClr>
                </a:solidFill>
                <a:latin typeface="Avenir 45 Book" pitchFamily="34" charset="0"/>
              </a:rPr>
              <a:t>Collaboration between the Foundation for California Community Colleges and the </a:t>
            </a:r>
            <a:r>
              <a:rPr lang="en-US" sz="1800" dirty="0" smtClean="0">
                <a:solidFill>
                  <a:schemeClr val="tx1">
                    <a:lumMod val="65000"/>
                    <a:lumOff val="35000"/>
                  </a:schemeClr>
                </a:solidFill>
                <a:latin typeface="Avenir 45 Book" pitchFamily="34" charset="0"/>
              </a:rPr>
              <a:t>California Community Colleges Chancellor’s </a:t>
            </a:r>
            <a:r>
              <a:rPr lang="en-US" sz="1800" dirty="0">
                <a:solidFill>
                  <a:schemeClr val="tx1">
                    <a:lumMod val="65000"/>
                    <a:lumOff val="35000"/>
                  </a:schemeClr>
                </a:solidFill>
                <a:latin typeface="Avenir 45 Book" pitchFamily="34" charset="0"/>
              </a:rPr>
              <a:t>Office, supported by a $900,000 investment from the Kresge Foundation</a:t>
            </a:r>
            <a:br>
              <a:rPr lang="en-US" sz="1800" dirty="0">
                <a:solidFill>
                  <a:schemeClr val="tx1">
                    <a:lumMod val="65000"/>
                    <a:lumOff val="35000"/>
                  </a:schemeClr>
                </a:solidFill>
                <a:latin typeface="Avenir 45 Book" pitchFamily="34" charset="0"/>
              </a:rPr>
            </a:br>
            <a:endParaRPr lang="en-US" sz="1800" dirty="0">
              <a:solidFill>
                <a:schemeClr val="tx1">
                  <a:lumMod val="65000"/>
                  <a:lumOff val="35000"/>
                </a:schemeClr>
              </a:solidFill>
              <a:latin typeface="Avenir 45 Book" pitchFamily="34" charset="0"/>
            </a:endParaRPr>
          </a:p>
          <a:p>
            <a:pPr lvl="0">
              <a:spcBef>
                <a:spcPts val="100"/>
              </a:spcBef>
            </a:pPr>
            <a:r>
              <a:rPr lang="en-US" sz="1800" dirty="0">
                <a:solidFill>
                  <a:schemeClr val="tx1">
                    <a:lumMod val="65000"/>
                    <a:lumOff val="35000"/>
                  </a:schemeClr>
                </a:solidFill>
                <a:latin typeface="Avenir 45 Book" pitchFamily="34" charset="0"/>
              </a:rPr>
              <a:t>Student outreach campaign and system-wide integrated website designed to encourage students to get on track and stay on track to complete their educational goals</a:t>
            </a:r>
            <a:br>
              <a:rPr lang="en-US" sz="1800" dirty="0">
                <a:solidFill>
                  <a:schemeClr val="tx1">
                    <a:lumMod val="65000"/>
                    <a:lumOff val="35000"/>
                  </a:schemeClr>
                </a:solidFill>
                <a:latin typeface="Avenir 45 Book" pitchFamily="34" charset="0"/>
              </a:rPr>
            </a:br>
            <a:endParaRPr lang="en-US" sz="1800" dirty="0">
              <a:solidFill>
                <a:schemeClr val="tx1">
                  <a:lumMod val="65000"/>
                  <a:lumOff val="35000"/>
                </a:schemeClr>
              </a:solidFill>
              <a:latin typeface="Avenir 45 Book" pitchFamily="34" charset="0"/>
            </a:endParaRPr>
          </a:p>
          <a:p>
            <a:pPr lvl="0">
              <a:spcBef>
                <a:spcPts val="100"/>
              </a:spcBef>
            </a:pPr>
            <a:r>
              <a:rPr lang="en-US" sz="1800" dirty="0">
                <a:solidFill>
                  <a:schemeClr val="tx1">
                    <a:lumMod val="65000"/>
                    <a:lumOff val="35000"/>
                  </a:schemeClr>
                </a:solidFill>
                <a:latin typeface="Avenir 45 Book" pitchFamily="34" charset="0"/>
              </a:rPr>
              <a:t>Promotes “Priority Actions” to help students achieve and maintain priority enrollment:</a:t>
            </a:r>
          </a:p>
          <a:p>
            <a:pPr lvl="1">
              <a:spcBef>
                <a:spcPts val="100"/>
              </a:spcBef>
            </a:pPr>
            <a:r>
              <a:rPr lang="en-US" sz="1800" dirty="0">
                <a:solidFill>
                  <a:schemeClr val="tx1">
                    <a:lumMod val="65000"/>
                    <a:lumOff val="35000"/>
                  </a:schemeClr>
                </a:solidFill>
                <a:latin typeface="Avenir 45 Book" pitchFamily="34" charset="0"/>
              </a:rPr>
              <a:t>Assessment</a:t>
            </a:r>
          </a:p>
          <a:p>
            <a:pPr lvl="1">
              <a:spcBef>
                <a:spcPts val="100"/>
              </a:spcBef>
            </a:pPr>
            <a:r>
              <a:rPr lang="en-US" sz="1800" dirty="0">
                <a:solidFill>
                  <a:schemeClr val="tx1">
                    <a:lumMod val="65000"/>
                    <a:lumOff val="35000"/>
                  </a:schemeClr>
                </a:solidFill>
                <a:latin typeface="Avenir 45 Book" pitchFamily="34" charset="0"/>
              </a:rPr>
              <a:t>Orientation</a:t>
            </a:r>
          </a:p>
          <a:p>
            <a:pPr lvl="1">
              <a:spcBef>
                <a:spcPts val="100"/>
              </a:spcBef>
            </a:pPr>
            <a:r>
              <a:rPr lang="en-US" sz="1800" dirty="0">
                <a:solidFill>
                  <a:schemeClr val="tx1">
                    <a:lumMod val="65000"/>
                    <a:lumOff val="35000"/>
                  </a:schemeClr>
                </a:solidFill>
                <a:latin typeface="Avenir 45 Book" pitchFamily="34" charset="0"/>
              </a:rPr>
              <a:t>Education Plan</a:t>
            </a:r>
          </a:p>
        </p:txBody>
      </p:sp>
    </p:spTree>
    <p:extLst>
      <p:ext uri="{BB962C8B-B14F-4D97-AF65-F5344CB8AC3E}">
        <p14:creationId xmlns:p14="http://schemas.microsoft.com/office/powerpoint/2010/main" val="70193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9209" y="1172740"/>
            <a:ext cx="9056121" cy="2500763"/>
          </a:xfrm>
        </p:spPr>
        <p:txBody>
          <a:bodyPr>
            <a:normAutofit fontScale="85000" lnSpcReduction="20000"/>
          </a:bodyPr>
          <a:lstStyle/>
          <a:p>
            <a:pPr lvl="1">
              <a:spcBef>
                <a:spcPct val="0"/>
              </a:spcBef>
              <a:spcAft>
                <a:spcPts val="1200"/>
              </a:spcAft>
            </a:pPr>
            <a:r>
              <a:rPr lang="en-US" sz="2600" b="1" dirty="0">
                <a:cs typeface="Arial" charset="0"/>
              </a:rPr>
              <a:t>First </a:t>
            </a:r>
            <a:r>
              <a:rPr lang="en-US" sz="2600" b="1" dirty="0" smtClean="0">
                <a:cs typeface="Arial" charset="0"/>
              </a:rPr>
              <a:t>steps </a:t>
            </a:r>
            <a:r>
              <a:rPr lang="en-US" sz="2600" b="1" dirty="0">
                <a:cs typeface="Arial" charset="0"/>
              </a:rPr>
              <a:t>to begin implementation of SSTF </a:t>
            </a:r>
            <a:r>
              <a:rPr lang="en-US" sz="2600" b="1" dirty="0" smtClean="0">
                <a:cs typeface="Arial" charset="0"/>
              </a:rPr>
              <a:t>recommendations:</a:t>
            </a:r>
          </a:p>
          <a:p>
            <a:pPr lvl="2">
              <a:spcBef>
                <a:spcPct val="0"/>
              </a:spcBef>
              <a:spcAft>
                <a:spcPts val="1200"/>
              </a:spcAft>
            </a:pPr>
            <a:r>
              <a:rPr lang="en-US" sz="2600" dirty="0" smtClean="0">
                <a:cs typeface="Arial" charset="0"/>
              </a:rPr>
              <a:t>2.2 </a:t>
            </a:r>
            <a:r>
              <a:rPr lang="en-US" sz="2600" i="1" dirty="0" smtClean="0">
                <a:cs typeface="Arial" charset="0"/>
              </a:rPr>
              <a:t>– Require Orientation, Assessment and Ed Plans </a:t>
            </a:r>
          </a:p>
          <a:p>
            <a:pPr lvl="2">
              <a:spcBef>
                <a:spcPct val="0"/>
              </a:spcBef>
              <a:spcAft>
                <a:spcPts val="1200"/>
              </a:spcAft>
            </a:pPr>
            <a:r>
              <a:rPr lang="en-US" sz="2600" dirty="0" smtClean="0">
                <a:cs typeface="Arial" charset="0"/>
              </a:rPr>
              <a:t>2.5 </a:t>
            </a:r>
            <a:r>
              <a:rPr lang="en-US" sz="2600" i="1" dirty="0" smtClean="0">
                <a:cs typeface="Arial" charset="0"/>
              </a:rPr>
              <a:t>– Require students to declare a course of study</a:t>
            </a:r>
          </a:p>
          <a:p>
            <a:pPr lvl="2">
              <a:spcBef>
                <a:spcPct val="0"/>
              </a:spcBef>
              <a:spcAft>
                <a:spcPts val="1200"/>
              </a:spcAft>
            </a:pPr>
            <a:r>
              <a:rPr lang="en-US" sz="2600" dirty="0" smtClean="0">
                <a:cs typeface="Arial" charset="0"/>
              </a:rPr>
              <a:t>3.2 </a:t>
            </a:r>
            <a:r>
              <a:rPr lang="en-US" sz="2600" i="1" dirty="0" smtClean="0">
                <a:cs typeface="Arial" charset="0"/>
              </a:rPr>
              <a:t>– Incentivize success with BOGFW conditions</a:t>
            </a:r>
            <a:br>
              <a:rPr lang="en-US" sz="2600" i="1" dirty="0" smtClean="0">
                <a:cs typeface="Arial" charset="0"/>
              </a:rPr>
            </a:br>
            <a:r>
              <a:rPr lang="en-US" sz="2600" i="1" dirty="0" smtClean="0">
                <a:cs typeface="Arial" charset="0"/>
              </a:rPr>
              <a:t>         (and enrollment priorities)</a:t>
            </a:r>
            <a:endParaRPr lang="en-US" sz="2600" i="1" dirty="0">
              <a:cs typeface="Arial" charset="0"/>
            </a:endParaRPr>
          </a:p>
          <a:p>
            <a:pPr lvl="2">
              <a:spcBef>
                <a:spcPct val="0"/>
              </a:spcBef>
              <a:spcAft>
                <a:spcPts val="1200"/>
              </a:spcAft>
            </a:pPr>
            <a:r>
              <a:rPr lang="en-US" sz="2600" dirty="0" smtClean="0">
                <a:cs typeface="Arial" charset="0"/>
              </a:rPr>
              <a:t>8.2 </a:t>
            </a:r>
            <a:r>
              <a:rPr lang="en-US" sz="2600" i="1" dirty="0" smtClean="0">
                <a:cs typeface="Arial" charset="0"/>
              </a:rPr>
              <a:t>– Invest in a Student </a:t>
            </a:r>
            <a:r>
              <a:rPr lang="en-US" sz="2600" i="1" dirty="0">
                <a:cs typeface="Arial" charset="0"/>
              </a:rPr>
              <a:t>Support </a:t>
            </a:r>
            <a:r>
              <a:rPr lang="en-US" sz="2600" i="1" dirty="0" smtClean="0">
                <a:cs typeface="Arial" charset="0"/>
              </a:rPr>
              <a:t>Initiative</a:t>
            </a:r>
            <a:endParaRPr lang="en-US" sz="2600" i="1" dirty="0">
              <a:cs typeface="Arial" charset="0"/>
            </a:endParaRPr>
          </a:p>
        </p:txBody>
      </p:sp>
      <p:sp>
        <p:nvSpPr>
          <p:cNvPr id="5" name="Title 1"/>
          <p:cNvSpPr>
            <a:spLocks noGrp="1"/>
          </p:cNvSpPr>
          <p:nvPr>
            <p:ph type="title"/>
          </p:nvPr>
        </p:nvSpPr>
        <p:spPr>
          <a:xfrm>
            <a:off x="304800" y="381000"/>
            <a:ext cx="8534400" cy="758825"/>
          </a:xfrm>
        </p:spPr>
        <p:txBody>
          <a:bodyPr>
            <a:noAutofit/>
          </a:bodyPr>
          <a:lstStyle/>
          <a:p>
            <a:pPr>
              <a:defRPr/>
            </a:pPr>
            <a:r>
              <a:rPr lang="en-US" sz="4000" b="1" dirty="0" smtClean="0"/>
              <a:t>Student Success Act of 2012 </a:t>
            </a:r>
            <a:r>
              <a:rPr lang="en-US" sz="2800" dirty="0" smtClean="0"/>
              <a:t>(SB 1456)</a:t>
            </a:r>
            <a:endParaRPr lang="en-US" sz="2800" i="1" dirty="0"/>
          </a:p>
        </p:txBody>
      </p:sp>
      <p:sp>
        <p:nvSpPr>
          <p:cNvPr id="6" name="Content Placeholder 2"/>
          <p:cNvSpPr txBox="1">
            <a:spLocks/>
          </p:cNvSpPr>
          <p:nvPr/>
        </p:nvSpPr>
        <p:spPr>
          <a:xfrm>
            <a:off x="90541" y="3737113"/>
            <a:ext cx="9054790" cy="196397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ts val="1200"/>
              </a:spcAft>
            </a:pPr>
            <a:r>
              <a:rPr lang="en-US" sz="2600" b="1" dirty="0">
                <a:cs typeface="Arial" charset="0"/>
              </a:rPr>
              <a:t>Links funding to support: </a:t>
            </a:r>
          </a:p>
          <a:p>
            <a:pPr lvl="2">
              <a:spcBef>
                <a:spcPct val="0"/>
              </a:spcBef>
              <a:spcAft>
                <a:spcPts val="1200"/>
              </a:spcAft>
            </a:pPr>
            <a:r>
              <a:rPr lang="en-US" sz="2200" dirty="0">
                <a:cs typeface="Arial" charset="0"/>
              </a:rPr>
              <a:t>7.3 Student Success Scorecard: Implement the accountability scorecard</a:t>
            </a:r>
          </a:p>
          <a:p>
            <a:pPr lvl="2">
              <a:spcBef>
                <a:spcPct val="0"/>
              </a:spcBef>
              <a:spcAft>
                <a:spcPts val="1200"/>
              </a:spcAft>
            </a:pPr>
            <a:r>
              <a:rPr lang="en-US" sz="2200" dirty="0">
                <a:cs typeface="Arial" charset="0"/>
              </a:rPr>
              <a:t>2.1 Centralized Assessment:  As a condition of receipt of funds, requires colleges to adopt common assessment if the college uses standardized assessment tests (when </a:t>
            </a:r>
            <a:r>
              <a:rPr lang="en-US" sz="2200" dirty="0" err="1">
                <a:cs typeface="Arial" charset="0"/>
              </a:rPr>
              <a:t>CCCAssess</a:t>
            </a:r>
            <a:r>
              <a:rPr lang="en-US" sz="2200" dirty="0">
                <a:cs typeface="Arial" charset="0"/>
              </a:rPr>
              <a:t> becomes available)</a:t>
            </a:r>
          </a:p>
        </p:txBody>
      </p:sp>
    </p:spTree>
    <p:extLst>
      <p:ext uri="{BB962C8B-B14F-4D97-AF65-F5344CB8AC3E}">
        <p14:creationId xmlns:p14="http://schemas.microsoft.com/office/powerpoint/2010/main" val="427156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46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txBox="1">
            <a:spLocks/>
          </p:cNvSpPr>
          <p:nvPr/>
        </p:nvSpPr>
        <p:spPr>
          <a:xfrm>
            <a:off x="609600" y="1600201"/>
            <a:ext cx="5029200" cy="38099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00"/>
              </a:spcBef>
            </a:pPr>
            <a:r>
              <a:rPr lang="en-US" sz="2000" dirty="0" smtClean="0">
                <a:solidFill>
                  <a:prstClr val="black">
                    <a:lumMod val="65000"/>
                    <a:lumOff val="35000"/>
                  </a:prstClr>
                </a:solidFill>
                <a:latin typeface="Avenir 45 Book" pitchFamily="34" charset="0"/>
              </a:rPr>
              <a:t>Ongoing resource for students</a:t>
            </a:r>
          </a:p>
          <a:p>
            <a:pPr marL="0" indent="0">
              <a:spcBef>
                <a:spcPts val="100"/>
              </a:spcBef>
              <a:buFont typeface="Arial" panose="020B0604020202020204" pitchFamily="34" charset="0"/>
              <a:buNone/>
            </a:pPr>
            <a:endParaRPr lang="en-US" sz="2000" dirty="0" smtClean="0">
              <a:solidFill>
                <a:prstClr val="black">
                  <a:lumMod val="65000"/>
                  <a:lumOff val="35000"/>
                </a:prstClr>
              </a:solidFill>
              <a:latin typeface="Avenir 45 Book" pitchFamily="34" charset="0"/>
            </a:endParaRPr>
          </a:p>
          <a:p>
            <a:pPr>
              <a:spcBef>
                <a:spcPts val="100"/>
              </a:spcBef>
            </a:pPr>
            <a:r>
              <a:rPr lang="en-US" sz="2000" dirty="0" smtClean="0">
                <a:solidFill>
                  <a:prstClr val="black">
                    <a:lumMod val="65000"/>
                    <a:lumOff val="35000"/>
                  </a:prstClr>
                </a:solidFill>
                <a:latin typeface="Avenir 45 Book" pitchFamily="34" charset="0"/>
              </a:rPr>
              <a:t>Integration with CCCApply to allow for a more personalized user experience</a:t>
            </a:r>
          </a:p>
          <a:p>
            <a:pPr marL="0" indent="0">
              <a:spcBef>
                <a:spcPts val="100"/>
              </a:spcBef>
              <a:buFont typeface="Arial" panose="020B0604020202020204" pitchFamily="34" charset="0"/>
              <a:buNone/>
            </a:pPr>
            <a:endParaRPr lang="en-US" sz="2000" dirty="0" smtClean="0">
              <a:solidFill>
                <a:prstClr val="black">
                  <a:lumMod val="65000"/>
                  <a:lumOff val="35000"/>
                </a:prstClr>
              </a:solidFill>
              <a:latin typeface="Avenir 45 Book" pitchFamily="34" charset="0"/>
            </a:endParaRPr>
          </a:p>
          <a:p>
            <a:pPr>
              <a:spcBef>
                <a:spcPts val="100"/>
              </a:spcBef>
            </a:pPr>
            <a:r>
              <a:rPr lang="en-US" sz="2000" dirty="0" smtClean="0">
                <a:solidFill>
                  <a:prstClr val="black">
                    <a:lumMod val="65000"/>
                    <a:lumOff val="35000"/>
                  </a:prstClr>
                </a:solidFill>
                <a:latin typeface="Avenir 45 Book" pitchFamily="34" charset="0"/>
              </a:rPr>
              <a:t>Public version of the site also available</a:t>
            </a:r>
          </a:p>
        </p:txBody>
      </p:sp>
    </p:spTree>
    <p:extLst>
      <p:ext uri="{BB962C8B-B14F-4D97-AF65-F5344CB8AC3E}">
        <p14:creationId xmlns:p14="http://schemas.microsoft.com/office/powerpoint/2010/main" val="359056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8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27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1600201"/>
            <a:ext cx="5029200" cy="38099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00"/>
              </a:spcBef>
            </a:pPr>
            <a:r>
              <a:rPr lang="en-US" sz="2000" dirty="0">
                <a:solidFill>
                  <a:prstClr val="black">
                    <a:lumMod val="65000"/>
                    <a:lumOff val="35000"/>
                  </a:prstClr>
                </a:solidFill>
                <a:latin typeface="Avenir 45 Book" pitchFamily="34" charset="0"/>
              </a:rPr>
              <a:t>Stop by our table to learn more about the project and provide your </a:t>
            </a:r>
            <a:r>
              <a:rPr lang="en-US" sz="2000" dirty="0" smtClean="0">
                <a:solidFill>
                  <a:prstClr val="black">
                    <a:lumMod val="65000"/>
                    <a:lumOff val="35000"/>
                  </a:prstClr>
                </a:solidFill>
                <a:latin typeface="Avenir 45 Book" pitchFamily="34" charset="0"/>
              </a:rPr>
              <a:t>feedback</a:t>
            </a:r>
          </a:p>
          <a:p>
            <a:pPr marL="0" indent="0">
              <a:spcBef>
                <a:spcPts val="100"/>
              </a:spcBef>
              <a:buFont typeface="Arial" panose="020B0604020202020204" pitchFamily="34" charset="0"/>
              <a:buNone/>
            </a:pPr>
            <a:endParaRPr lang="en-US" sz="2000" dirty="0">
              <a:solidFill>
                <a:prstClr val="black">
                  <a:lumMod val="65000"/>
                  <a:lumOff val="35000"/>
                </a:prstClr>
              </a:solidFill>
              <a:latin typeface="Avenir 45 Book" pitchFamily="34" charset="0"/>
            </a:endParaRPr>
          </a:p>
          <a:p>
            <a:pPr>
              <a:spcBef>
                <a:spcPts val="100"/>
              </a:spcBef>
            </a:pPr>
            <a:r>
              <a:rPr lang="en-US" sz="2000" dirty="0">
                <a:solidFill>
                  <a:prstClr val="black">
                    <a:lumMod val="65000"/>
                    <a:lumOff val="35000"/>
                  </a:prstClr>
                </a:solidFill>
                <a:latin typeface="Avenir 45 Book" pitchFamily="34" charset="0"/>
              </a:rPr>
              <a:t>Take a </a:t>
            </a:r>
            <a:r>
              <a:rPr lang="en-US" sz="2000" dirty="0" smtClean="0">
                <a:solidFill>
                  <a:prstClr val="black">
                    <a:lumMod val="65000"/>
                    <a:lumOff val="35000"/>
                  </a:prstClr>
                </a:solidFill>
                <a:latin typeface="Avenir 45 Book" pitchFamily="34" charset="0"/>
              </a:rPr>
              <a:t>quick survey and sign up to win an </a:t>
            </a:r>
            <a:r>
              <a:rPr lang="en-US" sz="2000" dirty="0" err="1" smtClean="0">
                <a:solidFill>
                  <a:prstClr val="black">
                    <a:lumMod val="65000"/>
                    <a:lumOff val="35000"/>
                  </a:prstClr>
                </a:solidFill>
                <a:latin typeface="Avenir 45 Book" pitchFamily="34" charset="0"/>
              </a:rPr>
              <a:t>iPad</a:t>
            </a:r>
            <a:r>
              <a:rPr lang="en-US" sz="2000" dirty="0" smtClean="0">
                <a:solidFill>
                  <a:prstClr val="black">
                    <a:lumMod val="65000"/>
                    <a:lumOff val="35000"/>
                  </a:prstClr>
                </a:solidFill>
                <a:latin typeface="Avenir 45 Book" pitchFamily="34" charset="0"/>
              </a:rPr>
              <a:t> mini</a:t>
            </a:r>
          </a:p>
          <a:p>
            <a:pPr marL="0" indent="0">
              <a:spcBef>
                <a:spcPts val="100"/>
              </a:spcBef>
              <a:buFont typeface="Arial" panose="020B0604020202020204" pitchFamily="34" charset="0"/>
              <a:buNone/>
            </a:pPr>
            <a:endParaRPr lang="en-US" sz="2000" dirty="0">
              <a:solidFill>
                <a:prstClr val="black">
                  <a:lumMod val="65000"/>
                  <a:lumOff val="35000"/>
                </a:prstClr>
              </a:solidFill>
              <a:latin typeface="Avenir 45 Book" pitchFamily="34" charset="0"/>
            </a:endParaRPr>
          </a:p>
          <a:p>
            <a:pPr>
              <a:spcBef>
                <a:spcPts val="100"/>
              </a:spcBef>
            </a:pPr>
            <a:r>
              <a:rPr lang="en-US" sz="2000" dirty="0" smtClean="0">
                <a:solidFill>
                  <a:prstClr val="black">
                    <a:lumMod val="65000"/>
                    <a:lumOff val="35000"/>
                  </a:prstClr>
                </a:solidFill>
                <a:latin typeface="Avenir 45 Book" pitchFamily="34" charset="0"/>
              </a:rPr>
              <a:t>Full roll-out for Fall semester 2014</a:t>
            </a:r>
            <a:endParaRPr lang="en-US" sz="2000" dirty="0">
              <a:solidFill>
                <a:prstClr val="black">
                  <a:lumMod val="65000"/>
                  <a:lumOff val="35000"/>
                </a:prstClr>
              </a:solidFill>
              <a:latin typeface="Avenir 45 Book" pitchFamily="34" charset="0"/>
            </a:endParaRPr>
          </a:p>
        </p:txBody>
      </p:sp>
    </p:spTree>
    <p:extLst>
      <p:ext uri="{BB962C8B-B14F-4D97-AF65-F5344CB8AC3E}">
        <p14:creationId xmlns:p14="http://schemas.microsoft.com/office/powerpoint/2010/main" val="329705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237"/>
            <a:ext cx="8229600" cy="1143000"/>
          </a:xfrm>
        </p:spPr>
        <p:txBody>
          <a:bodyPr>
            <a:normAutofit/>
          </a:bodyPr>
          <a:lstStyle/>
          <a:p>
            <a:r>
              <a:rPr lang="en-US" sz="3600" b="1" dirty="0" smtClean="0"/>
              <a:t>For Additional Information and Updates</a:t>
            </a:r>
            <a:endParaRPr lang="en-US" sz="3600" b="1" dirty="0"/>
          </a:p>
        </p:txBody>
      </p:sp>
      <p:sp>
        <p:nvSpPr>
          <p:cNvPr id="3" name="Content Placeholder 2"/>
          <p:cNvSpPr>
            <a:spLocks noGrp="1"/>
          </p:cNvSpPr>
          <p:nvPr>
            <p:ph idx="1"/>
          </p:nvPr>
        </p:nvSpPr>
        <p:spPr>
          <a:xfrm>
            <a:off x="457200" y="914400"/>
            <a:ext cx="8503920" cy="771277"/>
          </a:xfrm>
        </p:spPr>
        <p:txBody>
          <a:bodyPr>
            <a:normAutofit fontScale="92500"/>
          </a:bodyPr>
          <a:lstStyle/>
          <a:p>
            <a:pPr marL="0" indent="0" algn="ctr">
              <a:buNone/>
            </a:pPr>
            <a:r>
              <a:rPr lang="en-US" sz="2400" b="1" dirty="0"/>
              <a:t>http://extranet.cccco.edu/Divisions/StudentServices</a:t>
            </a:r>
            <a:r>
              <a:rPr lang="en-US" sz="2400" b="1" dirty="0" smtClean="0"/>
              <a:t>/</a:t>
            </a:r>
            <a:br>
              <a:rPr lang="en-US" sz="2400" b="1" dirty="0" smtClean="0"/>
            </a:br>
            <a:r>
              <a:rPr lang="en-US" sz="2400" b="1" dirty="0" smtClean="0"/>
              <a:t>                        Matriculation/SB1456StudentSuccessActOF2012.aspx</a:t>
            </a:r>
            <a:endParaRPr lang="en-US" sz="2400" b="1" dirty="0"/>
          </a:p>
        </p:txBody>
      </p:sp>
      <p:pic>
        <p:nvPicPr>
          <p:cNvPr id="4" name="Picture 3"/>
          <p:cNvPicPr/>
          <p:nvPr/>
        </p:nvPicPr>
        <p:blipFill rotWithShape="1">
          <a:blip r:embed="rId3"/>
          <a:srcRect l="14465" t="11673" r="13680" b="18677"/>
          <a:stretch/>
        </p:blipFill>
        <p:spPr bwMode="auto">
          <a:xfrm>
            <a:off x="1828800" y="1828800"/>
            <a:ext cx="5333999" cy="392464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2223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533400" y="3124200"/>
            <a:ext cx="7772400" cy="1470025"/>
          </a:xfrm>
        </p:spPr>
        <p:txBody>
          <a:bodyPr>
            <a:normAutofit fontScale="90000"/>
          </a:bodyPr>
          <a:lstStyle/>
          <a:p>
            <a:pPr marL="484632" eaLnBrk="1" fontAlgn="auto" hangingPunct="1">
              <a:spcAft>
                <a:spcPts val="0"/>
              </a:spcAft>
              <a:defRPr/>
            </a:pPr>
            <a:r>
              <a:rPr lang="en-US" sz="2200" b="1" dirty="0" smtClean="0">
                <a:solidFill>
                  <a:schemeClr val="accent1">
                    <a:tint val="83000"/>
                    <a:satMod val="150000"/>
                  </a:schemeClr>
                </a:solidFill>
              </a:rPr>
              <a:t/>
            </a:r>
            <a:br>
              <a:rPr lang="en-US" sz="2200" b="1" dirty="0" smtClean="0">
                <a:solidFill>
                  <a:schemeClr val="accent1">
                    <a:tint val="83000"/>
                    <a:satMod val="150000"/>
                  </a:schemeClr>
                </a:solidFill>
              </a:rPr>
            </a:br>
            <a:r>
              <a:rPr lang="en-US" b="1" dirty="0" smtClean="0">
                <a:solidFill>
                  <a:schemeClr val="accent1">
                    <a:tint val="83000"/>
                    <a:satMod val="150000"/>
                  </a:schemeClr>
                </a:solidFill>
              </a:rPr>
              <a:t/>
            </a:r>
            <a:br>
              <a:rPr lang="en-US" b="1" dirty="0" smtClean="0">
                <a:solidFill>
                  <a:schemeClr val="accent1">
                    <a:tint val="83000"/>
                    <a:satMod val="150000"/>
                  </a:schemeClr>
                </a:solidFill>
              </a:rPr>
            </a:br>
            <a:endParaRPr lang="en-US" b="1" dirty="0">
              <a:solidFill>
                <a:schemeClr val="accent1">
                  <a:tint val="83000"/>
                  <a:satMod val="150000"/>
                </a:schemeClr>
              </a:solidFill>
            </a:endParaRPr>
          </a:p>
        </p:txBody>
      </p:sp>
      <p:sp>
        <p:nvSpPr>
          <p:cNvPr id="2" name="TextBox 1"/>
          <p:cNvSpPr txBox="1"/>
          <p:nvPr/>
        </p:nvSpPr>
        <p:spPr>
          <a:xfrm>
            <a:off x="5231477" y="5280522"/>
            <a:ext cx="3452553" cy="630942"/>
          </a:xfrm>
          <a:prstGeom prst="rect">
            <a:avLst/>
          </a:prstGeom>
          <a:noFill/>
        </p:spPr>
        <p:txBody>
          <a:bodyPr wrap="square" rtlCol="0">
            <a:spAutoFit/>
          </a:bodyPr>
          <a:lstStyle/>
          <a:p>
            <a:pPr algn="ctr"/>
            <a:r>
              <a:rPr lang="en-US" sz="3500" dirty="0" smtClean="0">
                <a:solidFill>
                  <a:schemeClr val="bg1"/>
                </a:solidFill>
              </a:rPr>
              <a:t>Thank you.</a:t>
            </a:r>
            <a:endParaRPr lang="en-US" sz="3500" dirty="0">
              <a:solidFill>
                <a:schemeClr val="bg1"/>
              </a:solidFill>
            </a:endParaRPr>
          </a:p>
        </p:txBody>
      </p:sp>
    </p:spTree>
    <p:extLst>
      <p:ext uri="{BB962C8B-B14F-4D97-AF65-F5344CB8AC3E}">
        <p14:creationId xmlns:p14="http://schemas.microsoft.com/office/powerpoint/2010/main" val="234153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52400"/>
            <a:ext cx="7772400" cy="1066800"/>
          </a:xfrm>
        </p:spPr>
        <p:txBody>
          <a:bodyPr rtlCol="0">
            <a:normAutofit fontScale="90000"/>
          </a:bodyPr>
          <a:lstStyle/>
          <a:p>
            <a:pPr fontAlgn="auto">
              <a:spcAft>
                <a:spcPts val="0"/>
              </a:spcAft>
              <a:defRPr/>
            </a:pPr>
            <a:r>
              <a:rPr lang="en-US" sz="2400" dirty="0"/>
              <a:t>S</a:t>
            </a:r>
            <a:r>
              <a:rPr lang="en-US" sz="2400" dirty="0" smtClean="0"/>
              <a:t>tudent Success and Support Program</a:t>
            </a:r>
            <a:r>
              <a:rPr lang="en-US" sz="2400" b="1" dirty="0" smtClean="0"/>
              <a:t> </a:t>
            </a:r>
            <a:br>
              <a:rPr lang="en-US" sz="2400" b="1" dirty="0" smtClean="0"/>
            </a:br>
            <a:r>
              <a:rPr lang="en-US" sz="4000" b="1" dirty="0" smtClean="0"/>
              <a:t>Planning and Implementation Timeline</a:t>
            </a:r>
            <a:endParaRPr lang="en-US" sz="4000" b="1" dirty="0"/>
          </a:p>
        </p:txBody>
      </p:sp>
      <p:sp>
        <p:nvSpPr>
          <p:cNvPr id="7" name="TextBox 6"/>
          <p:cNvSpPr txBox="1"/>
          <p:nvPr/>
        </p:nvSpPr>
        <p:spPr>
          <a:xfrm>
            <a:off x="179388" y="1371600"/>
            <a:ext cx="1280160" cy="523875"/>
          </a:xfrm>
          <a:prstGeom prst="rect">
            <a:avLst/>
          </a:prstGeom>
          <a:solidFill>
            <a:srgbClr val="9EA55B"/>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a:t>
            </a:r>
            <a:r>
              <a:rPr lang="en-US" sz="1400" b="1" dirty="0" smtClean="0">
                <a:solidFill>
                  <a:prstClr val="black"/>
                </a:solidFill>
                <a:latin typeface="Calibri"/>
                <a:cs typeface="+mn-cs"/>
              </a:rPr>
              <a:t>2012-13</a:t>
            </a:r>
            <a:endParaRPr lang="en-US" sz="1400" b="1" dirty="0">
              <a:solidFill>
                <a:prstClr val="black"/>
              </a:solidFill>
              <a:latin typeface="Calibri"/>
              <a:cs typeface="+mn-cs"/>
            </a:endParaRPr>
          </a:p>
        </p:txBody>
      </p:sp>
      <p:sp>
        <p:nvSpPr>
          <p:cNvPr id="27" name="TextBox 26"/>
          <p:cNvSpPr txBox="1"/>
          <p:nvPr/>
        </p:nvSpPr>
        <p:spPr>
          <a:xfrm>
            <a:off x="1997075" y="1371600"/>
            <a:ext cx="1280160"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a:t>
            </a:r>
            <a:r>
              <a:rPr lang="en-US" sz="1400" b="1" dirty="0" smtClean="0">
                <a:solidFill>
                  <a:prstClr val="black"/>
                </a:solidFill>
                <a:latin typeface="Calibri"/>
                <a:cs typeface="+mn-cs"/>
              </a:rPr>
              <a:t>2013-14</a:t>
            </a:r>
            <a:endParaRPr lang="en-US" sz="1400" b="1" dirty="0">
              <a:solidFill>
                <a:prstClr val="black"/>
              </a:solidFill>
              <a:latin typeface="Calibri"/>
              <a:cs typeface="+mn-cs"/>
            </a:endParaRPr>
          </a:p>
        </p:txBody>
      </p:sp>
      <p:sp>
        <p:nvSpPr>
          <p:cNvPr id="28" name="TextBox 27"/>
          <p:cNvSpPr txBox="1"/>
          <p:nvPr/>
        </p:nvSpPr>
        <p:spPr>
          <a:xfrm>
            <a:off x="3924299" y="1371600"/>
            <a:ext cx="1280160"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a:t>
            </a:r>
            <a:r>
              <a:rPr lang="en-US" sz="1400" b="1" dirty="0" smtClean="0">
                <a:solidFill>
                  <a:prstClr val="black"/>
                </a:solidFill>
                <a:latin typeface="Calibri"/>
                <a:cs typeface="+mn-cs"/>
              </a:rPr>
              <a:t>2014-15</a:t>
            </a:r>
            <a:endParaRPr lang="en-US" sz="1400" b="1" dirty="0">
              <a:solidFill>
                <a:prstClr val="black"/>
              </a:solidFill>
              <a:latin typeface="Calibri"/>
              <a:cs typeface="+mn-cs"/>
            </a:endParaRPr>
          </a:p>
        </p:txBody>
      </p:sp>
      <p:sp>
        <p:nvSpPr>
          <p:cNvPr id="29" name="TextBox 28"/>
          <p:cNvSpPr txBox="1"/>
          <p:nvPr/>
        </p:nvSpPr>
        <p:spPr>
          <a:xfrm>
            <a:off x="5749925" y="1371600"/>
            <a:ext cx="1280160"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a:t>
            </a:r>
            <a:r>
              <a:rPr lang="en-US" sz="1400" b="1" dirty="0" smtClean="0">
                <a:solidFill>
                  <a:prstClr val="black"/>
                </a:solidFill>
                <a:latin typeface="Calibri"/>
                <a:cs typeface="+mn-cs"/>
              </a:rPr>
              <a:t>2015-16</a:t>
            </a:r>
            <a:endParaRPr lang="en-US" sz="1400" b="1" dirty="0">
              <a:solidFill>
                <a:prstClr val="black"/>
              </a:solidFill>
              <a:latin typeface="Calibri"/>
              <a:cs typeface="+mn-cs"/>
            </a:endParaRPr>
          </a:p>
        </p:txBody>
      </p:sp>
      <p:sp>
        <p:nvSpPr>
          <p:cNvPr id="30" name="Right Arrow 29"/>
          <p:cNvSpPr/>
          <p:nvPr/>
        </p:nvSpPr>
        <p:spPr>
          <a:xfrm>
            <a:off x="184217" y="2043133"/>
            <a:ext cx="1371600" cy="457200"/>
          </a:xfrm>
          <a:prstGeom prst="rightArrow">
            <a:avLst/>
          </a:prstGeom>
          <a:solidFill>
            <a:srgbClr val="9EA55B"/>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endParaRPr lang="en-US">
              <a:solidFill>
                <a:prstClr val="white"/>
              </a:solidFill>
            </a:endParaRPr>
          </a:p>
        </p:txBody>
      </p:sp>
      <p:sp>
        <p:nvSpPr>
          <p:cNvPr id="32" name="Right Arrow 31"/>
          <p:cNvSpPr/>
          <p:nvPr/>
        </p:nvSpPr>
        <p:spPr>
          <a:xfrm>
            <a:off x="2000237" y="2043133"/>
            <a:ext cx="1371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endParaRPr lang="en-US">
              <a:solidFill>
                <a:prstClr val="white"/>
              </a:solidFill>
            </a:endParaRPr>
          </a:p>
        </p:txBody>
      </p:sp>
      <p:sp>
        <p:nvSpPr>
          <p:cNvPr id="33" name="Right Arrow 32"/>
          <p:cNvSpPr/>
          <p:nvPr/>
        </p:nvSpPr>
        <p:spPr>
          <a:xfrm>
            <a:off x="3924300" y="2043133"/>
            <a:ext cx="1371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endParaRPr lang="en-US">
              <a:solidFill>
                <a:prstClr val="white"/>
              </a:solidFill>
            </a:endParaRPr>
          </a:p>
        </p:txBody>
      </p:sp>
      <p:sp>
        <p:nvSpPr>
          <p:cNvPr id="34" name="Right Arrow 33"/>
          <p:cNvSpPr/>
          <p:nvPr/>
        </p:nvSpPr>
        <p:spPr>
          <a:xfrm>
            <a:off x="5749925" y="2043133"/>
            <a:ext cx="1371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endParaRPr lang="en-US">
              <a:solidFill>
                <a:prstClr val="white"/>
              </a:solidFill>
            </a:endParaRPr>
          </a:p>
        </p:txBody>
      </p:sp>
      <p:sp>
        <p:nvSpPr>
          <p:cNvPr id="35" name="TextBox 34"/>
          <p:cNvSpPr txBox="1"/>
          <p:nvPr/>
        </p:nvSpPr>
        <p:spPr>
          <a:xfrm>
            <a:off x="65088" y="2594107"/>
            <a:ext cx="1943100" cy="3139321"/>
          </a:xfrm>
          <a:prstGeom prst="rect">
            <a:avLst/>
          </a:prstGeom>
          <a:noFill/>
        </p:spPr>
        <p:txBody>
          <a:bodyPr>
            <a:spAutoFit/>
          </a:bodyPr>
          <a:lstStyle/>
          <a:p>
            <a:pPr fontAlgn="auto">
              <a:spcBef>
                <a:spcPts val="0"/>
              </a:spcBef>
              <a:spcAft>
                <a:spcPts val="0"/>
              </a:spcAft>
              <a:defRPr/>
            </a:pPr>
            <a:r>
              <a:rPr lang="en-US" sz="1200" b="1" dirty="0">
                <a:solidFill>
                  <a:srgbClr val="738D73"/>
                </a:solidFill>
                <a:latin typeface="Calibri"/>
                <a:cs typeface="+mn-cs"/>
              </a:rPr>
              <a:t>System-level Planning Year:</a:t>
            </a:r>
          </a:p>
          <a:p>
            <a:pPr marL="285750" indent="-285750">
              <a:buFont typeface="Arial" pitchFamily="34" charset="0"/>
              <a:buChar char="•"/>
            </a:pPr>
            <a:r>
              <a:rPr lang="en-US" sz="1200" b="1" dirty="0">
                <a:solidFill>
                  <a:srgbClr val="738D73"/>
                </a:solidFill>
              </a:rPr>
              <a:t>Implementation workgroups convened October 2012 to develop proposals for title 5 Matriculation revisions, new allocation formula, &amp; revised MIS data elements &amp; definitions</a:t>
            </a:r>
          </a:p>
          <a:p>
            <a:pPr marL="285750" indent="-285750">
              <a:buFont typeface="Arial" pitchFamily="34" charset="0"/>
              <a:buChar char="•"/>
            </a:pPr>
            <a:r>
              <a:rPr lang="en-US" sz="1200" b="1" dirty="0">
                <a:solidFill>
                  <a:srgbClr val="738D73"/>
                </a:solidFill>
              </a:rPr>
              <a:t>New program planning &amp; budget process developed</a:t>
            </a:r>
          </a:p>
          <a:p>
            <a:pPr marL="285750" indent="-285750">
              <a:buFont typeface="Arial" pitchFamily="34" charset="0"/>
              <a:buChar char="•"/>
            </a:pPr>
            <a:r>
              <a:rPr lang="en-US" sz="1200" b="1" dirty="0">
                <a:solidFill>
                  <a:srgbClr val="738D73"/>
                </a:solidFill>
              </a:rPr>
              <a:t>SB 1456 effective January 1, 2013</a:t>
            </a:r>
          </a:p>
          <a:p>
            <a:pPr fontAlgn="auto">
              <a:spcBef>
                <a:spcPts val="0"/>
              </a:spcBef>
              <a:spcAft>
                <a:spcPts val="0"/>
              </a:spcAft>
              <a:defRPr/>
            </a:pPr>
            <a:endParaRPr lang="en-US" dirty="0">
              <a:solidFill>
                <a:prstClr val="black"/>
              </a:solidFill>
              <a:latin typeface="Calibri"/>
              <a:cs typeface="+mn-cs"/>
            </a:endParaRPr>
          </a:p>
        </p:txBody>
      </p:sp>
      <p:sp>
        <p:nvSpPr>
          <p:cNvPr id="36" name="TextBox 35"/>
          <p:cNvSpPr txBox="1"/>
          <p:nvPr/>
        </p:nvSpPr>
        <p:spPr>
          <a:xfrm>
            <a:off x="1947863" y="2594107"/>
            <a:ext cx="1943100" cy="3447098"/>
          </a:xfrm>
          <a:prstGeom prst="rect">
            <a:avLst/>
          </a:prstGeom>
          <a:noFill/>
        </p:spPr>
        <p:txBody>
          <a:bodyPr>
            <a:spAutoFit/>
          </a:bodyPr>
          <a:lstStyle/>
          <a:p>
            <a:pPr fontAlgn="auto">
              <a:spcBef>
                <a:spcPts val="0"/>
              </a:spcBef>
              <a:spcAft>
                <a:spcPts val="0"/>
              </a:spcAft>
              <a:defRPr/>
            </a:pPr>
            <a:r>
              <a:rPr lang="en-US" sz="1200" b="1" dirty="0" smtClean="0">
                <a:solidFill>
                  <a:prstClr val="black"/>
                </a:solidFill>
                <a:latin typeface="Calibri"/>
                <a:cs typeface="+mn-cs"/>
              </a:rPr>
              <a:t>District/College-level  </a:t>
            </a:r>
            <a:r>
              <a:rPr lang="en-US" sz="1200" b="1" dirty="0">
                <a:solidFill>
                  <a:prstClr val="black"/>
                </a:solidFill>
                <a:latin typeface="Calibri"/>
                <a:cs typeface="+mn-cs"/>
              </a:rPr>
              <a:t>Planning Year:</a:t>
            </a:r>
          </a:p>
          <a:p>
            <a:pPr marL="285750" indent="-285750" fontAlgn="auto">
              <a:spcBef>
                <a:spcPts val="0"/>
              </a:spcBef>
              <a:spcAft>
                <a:spcPts val="0"/>
              </a:spcAft>
              <a:buFont typeface="Arial" pitchFamily="34" charset="0"/>
              <a:buChar char="•"/>
              <a:defRPr/>
            </a:pPr>
            <a:r>
              <a:rPr lang="en-US" sz="1200" b="1" dirty="0">
                <a:solidFill>
                  <a:srgbClr val="738D73"/>
                </a:solidFill>
              </a:rPr>
              <a:t>Allocations based on enrollment only, new formula not applied</a:t>
            </a:r>
          </a:p>
          <a:p>
            <a:pPr marL="285750" indent="-285750" fontAlgn="auto">
              <a:spcBef>
                <a:spcPts val="0"/>
              </a:spcBef>
              <a:spcAft>
                <a:spcPts val="0"/>
              </a:spcAft>
              <a:buFont typeface="Arial" pitchFamily="34" charset="0"/>
              <a:buChar char="•"/>
              <a:defRPr/>
            </a:pPr>
            <a:r>
              <a:rPr lang="en-US" sz="1200" b="1" dirty="0">
                <a:solidFill>
                  <a:srgbClr val="738D73"/>
                </a:solidFill>
              </a:rPr>
              <a:t>Funding targeted to core services (1-year exemption permitted by request)</a:t>
            </a:r>
          </a:p>
          <a:p>
            <a:pPr marL="285750" indent="-285750" fontAlgn="auto">
              <a:spcBef>
                <a:spcPts val="0"/>
              </a:spcBef>
              <a:spcAft>
                <a:spcPts val="0"/>
              </a:spcAft>
              <a:buFont typeface="Arial" pitchFamily="34" charset="0"/>
              <a:buChar char="•"/>
              <a:defRPr/>
            </a:pPr>
            <a:r>
              <a:rPr lang="en-US" sz="1150" dirty="0" smtClean="0">
                <a:solidFill>
                  <a:prstClr val="black"/>
                </a:solidFill>
                <a:latin typeface="Calibri"/>
                <a:cs typeface="+mn-cs"/>
              </a:rPr>
              <a:t>Develop </a:t>
            </a:r>
            <a:r>
              <a:rPr lang="en-US" sz="1150" dirty="0">
                <a:solidFill>
                  <a:prstClr val="black"/>
                </a:solidFill>
                <a:latin typeface="Calibri"/>
                <a:cs typeface="+mn-cs"/>
              </a:rPr>
              <a:t>program plans</a:t>
            </a:r>
          </a:p>
          <a:p>
            <a:pPr marL="285750" indent="-285750" fontAlgn="auto">
              <a:spcBef>
                <a:spcPts val="0"/>
              </a:spcBef>
              <a:spcAft>
                <a:spcPts val="0"/>
              </a:spcAft>
              <a:buFont typeface="Arial" pitchFamily="34" charset="0"/>
              <a:buChar char="•"/>
              <a:defRPr/>
            </a:pPr>
            <a:r>
              <a:rPr lang="en-US" sz="1150" dirty="0">
                <a:solidFill>
                  <a:prstClr val="black"/>
                </a:solidFill>
                <a:latin typeface="Calibri"/>
                <a:cs typeface="+mn-cs"/>
              </a:rPr>
              <a:t>Implement MIS changes </a:t>
            </a:r>
            <a:r>
              <a:rPr lang="en-US" sz="1150" dirty="0" smtClean="0">
                <a:solidFill>
                  <a:prstClr val="black"/>
                </a:solidFill>
                <a:latin typeface="Calibri"/>
                <a:cs typeface="+mn-cs"/>
              </a:rPr>
              <a:t>to </a:t>
            </a:r>
            <a:r>
              <a:rPr lang="en-US" sz="1150" dirty="0">
                <a:solidFill>
                  <a:prstClr val="black"/>
                </a:solidFill>
                <a:latin typeface="Calibri"/>
                <a:cs typeface="+mn-cs"/>
              </a:rPr>
              <a:t>ensure accurate </a:t>
            </a:r>
            <a:r>
              <a:rPr lang="en-US" sz="1150" dirty="0" smtClean="0">
                <a:solidFill>
                  <a:prstClr val="black"/>
                </a:solidFill>
                <a:latin typeface="Calibri"/>
                <a:cs typeface="+mn-cs"/>
              </a:rPr>
              <a:t>and complete </a:t>
            </a:r>
            <a:r>
              <a:rPr lang="en-US" sz="1150" dirty="0">
                <a:solidFill>
                  <a:prstClr val="black"/>
                </a:solidFill>
                <a:latin typeface="Calibri"/>
                <a:cs typeface="+mn-cs"/>
              </a:rPr>
              <a:t>data reporting</a:t>
            </a:r>
          </a:p>
          <a:p>
            <a:pPr marL="285750" indent="-285750" fontAlgn="auto">
              <a:spcBef>
                <a:spcPts val="0"/>
              </a:spcBef>
              <a:spcAft>
                <a:spcPts val="0"/>
              </a:spcAft>
              <a:buFont typeface="Arial" pitchFamily="34" charset="0"/>
              <a:buChar char="•"/>
              <a:defRPr/>
            </a:pPr>
            <a:r>
              <a:rPr lang="en-US" sz="1150" dirty="0" smtClean="0">
                <a:solidFill>
                  <a:prstClr val="black"/>
                </a:solidFill>
                <a:latin typeface="Calibri"/>
              </a:rPr>
              <a:t>Regulations effective  October 19, 2013</a:t>
            </a:r>
          </a:p>
          <a:p>
            <a:pPr marL="285750" indent="-285750" fontAlgn="auto">
              <a:spcBef>
                <a:spcPts val="0"/>
              </a:spcBef>
              <a:spcAft>
                <a:spcPts val="0"/>
              </a:spcAft>
              <a:buFont typeface="Arial" pitchFamily="34" charset="0"/>
              <a:buChar char="•"/>
              <a:defRPr/>
            </a:pPr>
            <a:r>
              <a:rPr lang="en-US" sz="1150" b="1" dirty="0" smtClean="0">
                <a:solidFill>
                  <a:prstClr val="black"/>
                </a:solidFill>
                <a:latin typeface="Calibri"/>
                <a:cs typeface="+mn-cs"/>
              </a:rPr>
              <a:t>Convene noncredit work group</a:t>
            </a:r>
            <a:endParaRPr lang="en-US" sz="1150" b="1" dirty="0">
              <a:solidFill>
                <a:prstClr val="black"/>
              </a:solidFill>
              <a:latin typeface="Calibri"/>
              <a:cs typeface="+mn-cs"/>
            </a:endParaRPr>
          </a:p>
          <a:p>
            <a:pPr fontAlgn="auto">
              <a:spcBef>
                <a:spcPts val="0"/>
              </a:spcBef>
              <a:spcAft>
                <a:spcPts val="0"/>
              </a:spcAft>
              <a:defRPr/>
            </a:pPr>
            <a:endParaRPr lang="en-US" dirty="0">
              <a:solidFill>
                <a:prstClr val="black"/>
              </a:solidFill>
              <a:latin typeface="Calibri"/>
              <a:cs typeface="+mn-cs"/>
            </a:endParaRPr>
          </a:p>
        </p:txBody>
      </p:sp>
      <p:sp>
        <p:nvSpPr>
          <p:cNvPr id="37" name="TextBox 36"/>
          <p:cNvSpPr txBox="1"/>
          <p:nvPr/>
        </p:nvSpPr>
        <p:spPr>
          <a:xfrm>
            <a:off x="3890963" y="2594107"/>
            <a:ext cx="1943100" cy="2677656"/>
          </a:xfrm>
          <a:prstGeom prst="rect">
            <a:avLst/>
          </a:prstGeom>
          <a:noFill/>
        </p:spPr>
        <p:txBody>
          <a:bodyPr>
            <a:spAutoFit/>
          </a:bodyPr>
          <a:lstStyle/>
          <a:p>
            <a:pPr fontAlgn="auto">
              <a:spcBef>
                <a:spcPts val="0"/>
              </a:spcBef>
              <a:spcAft>
                <a:spcPts val="0"/>
              </a:spcAft>
              <a:defRPr/>
            </a:pPr>
            <a:r>
              <a:rPr lang="en-US" sz="1200" b="1" dirty="0" smtClean="0">
                <a:solidFill>
                  <a:prstClr val="black"/>
                </a:solidFill>
                <a:latin typeface="Calibri"/>
                <a:cs typeface="+mn-cs"/>
              </a:rPr>
              <a:t>District/College-level  </a:t>
            </a:r>
            <a:r>
              <a:rPr lang="en-US" sz="1200" b="1" dirty="0">
                <a:solidFill>
                  <a:prstClr val="black"/>
                </a:solidFill>
                <a:latin typeface="Calibri"/>
                <a:cs typeface="+mn-cs"/>
              </a:rPr>
              <a:t>Implementation Year 1:</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Program plans </a:t>
            </a:r>
            <a:r>
              <a:rPr lang="en-US" sz="1200" dirty="0" smtClean="0">
                <a:solidFill>
                  <a:prstClr val="black"/>
                </a:solidFill>
                <a:latin typeface="Calibri"/>
                <a:cs typeface="+mn-cs"/>
              </a:rPr>
              <a:t>and </a:t>
            </a:r>
            <a:r>
              <a:rPr lang="en-US" sz="1200" dirty="0">
                <a:solidFill>
                  <a:prstClr val="black"/>
                </a:solidFill>
                <a:latin typeface="Calibri"/>
                <a:cs typeface="+mn-cs"/>
              </a:rPr>
              <a:t>budgets submitted</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Continue to ensure accurate </a:t>
            </a:r>
            <a:r>
              <a:rPr lang="en-US" sz="1200" dirty="0" smtClean="0">
                <a:solidFill>
                  <a:prstClr val="black"/>
                </a:solidFill>
                <a:latin typeface="Calibri"/>
                <a:cs typeface="+mn-cs"/>
              </a:rPr>
              <a:t>and </a:t>
            </a:r>
            <a:r>
              <a:rPr lang="en-US" sz="1200" dirty="0">
                <a:solidFill>
                  <a:prstClr val="black"/>
                </a:solidFill>
                <a:latin typeface="Calibri"/>
                <a:cs typeface="+mn-cs"/>
              </a:rPr>
              <a:t>complete data reporting</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Allocations </a:t>
            </a:r>
            <a:r>
              <a:rPr lang="en-US" sz="1200" dirty="0" smtClean="0">
                <a:solidFill>
                  <a:prstClr val="black"/>
                </a:solidFill>
                <a:latin typeface="Calibri"/>
                <a:cs typeface="+mn-cs"/>
              </a:rPr>
              <a:t>based on enrollment only, </a:t>
            </a:r>
            <a:r>
              <a:rPr lang="en-US" sz="1200" dirty="0">
                <a:solidFill>
                  <a:prstClr val="black"/>
                </a:solidFill>
                <a:latin typeface="Calibri"/>
                <a:cs typeface="+mn-cs"/>
              </a:rPr>
              <a:t>new formula not applied</a:t>
            </a:r>
          </a:p>
          <a:p>
            <a:pPr marL="285750" indent="-285750" fontAlgn="auto">
              <a:spcBef>
                <a:spcPts val="0"/>
              </a:spcBef>
              <a:spcAft>
                <a:spcPts val="0"/>
              </a:spcAft>
              <a:buFont typeface="Arial" pitchFamily="34" charset="0"/>
              <a:buChar char="•"/>
              <a:defRPr/>
            </a:pPr>
            <a:r>
              <a:rPr lang="en-US" sz="1200" dirty="0" smtClean="0">
                <a:solidFill>
                  <a:prstClr val="black"/>
                </a:solidFill>
                <a:latin typeface="Calibri"/>
                <a:cs typeface="+mn-cs"/>
              </a:rPr>
              <a:t>First legislative </a:t>
            </a:r>
            <a:r>
              <a:rPr lang="en-US" sz="1200" dirty="0">
                <a:solidFill>
                  <a:prstClr val="black"/>
                </a:solidFill>
                <a:latin typeface="Calibri"/>
                <a:cs typeface="+mn-cs"/>
              </a:rPr>
              <a:t>implementation report due July 1, 2014 </a:t>
            </a:r>
            <a:r>
              <a:rPr lang="en-US" sz="1200" i="1" dirty="0">
                <a:solidFill>
                  <a:prstClr val="black"/>
                </a:solidFill>
                <a:latin typeface="Calibri"/>
                <a:cs typeface="+mn-cs"/>
              </a:rPr>
              <a:t>(biannually thereafter)</a:t>
            </a:r>
            <a:endParaRPr lang="en-US" sz="1200" dirty="0">
              <a:solidFill>
                <a:prstClr val="black"/>
              </a:solidFill>
              <a:latin typeface="Calibri"/>
              <a:cs typeface="+mn-cs"/>
            </a:endParaRPr>
          </a:p>
        </p:txBody>
      </p:sp>
      <p:sp>
        <p:nvSpPr>
          <p:cNvPr id="38" name="TextBox 37"/>
          <p:cNvSpPr txBox="1"/>
          <p:nvPr/>
        </p:nvSpPr>
        <p:spPr>
          <a:xfrm>
            <a:off x="7558088" y="2583909"/>
            <a:ext cx="1433512" cy="2862322"/>
          </a:xfrm>
          <a:prstGeom prst="rect">
            <a:avLst/>
          </a:prstGeom>
          <a:noFill/>
        </p:spPr>
        <p:txBody>
          <a:bodyPr wrap="square">
            <a:spAutoFit/>
          </a:bodyPr>
          <a:lstStyle/>
          <a:p>
            <a:pPr fontAlgn="auto">
              <a:spcBef>
                <a:spcPts val="0"/>
              </a:spcBef>
              <a:spcAft>
                <a:spcPts val="0"/>
              </a:spcAft>
              <a:defRPr/>
            </a:pPr>
            <a:r>
              <a:rPr lang="en-US" sz="1200" b="1" dirty="0">
                <a:solidFill>
                  <a:prstClr val="black"/>
                </a:solidFill>
                <a:latin typeface="Calibri"/>
                <a:cs typeface="+mn-cs"/>
              </a:rPr>
              <a:t>Implementation Year 3:</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FY </a:t>
            </a:r>
            <a:r>
              <a:rPr lang="en-US" sz="1200" dirty="0" smtClean="0">
                <a:solidFill>
                  <a:prstClr val="black"/>
                </a:solidFill>
                <a:latin typeface="Calibri"/>
                <a:cs typeface="+mn-cs"/>
              </a:rPr>
              <a:t>16-17 </a:t>
            </a:r>
            <a:r>
              <a:rPr lang="en-US" sz="1200" dirty="0">
                <a:solidFill>
                  <a:prstClr val="black"/>
                </a:solidFill>
                <a:latin typeface="Calibri"/>
                <a:cs typeface="+mn-cs"/>
              </a:rPr>
              <a:t>allocations based on </a:t>
            </a:r>
            <a:r>
              <a:rPr lang="en-US" sz="1200" dirty="0" smtClean="0">
                <a:solidFill>
                  <a:prstClr val="black"/>
                </a:solidFill>
                <a:latin typeface="Calibri"/>
                <a:cs typeface="+mn-cs"/>
              </a:rPr>
              <a:t>15-16 </a:t>
            </a:r>
            <a:r>
              <a:rPr lang="en-US" sz="1200" dirty="0">
                <a:solidFill>
                  <a:prstClr val="black"/>
                </a:solidFill>
                <a:latin typeface="Calibri"/>
                <a:cs typeface="+mn-cs"/>
              </a:rPr>
              <a:t>year-end data </a:t>
            </a:r>
            <a:r>
              <a:rPr lang="en-US" sz="1200" dirty="0" smtClean="0">
                <a:solidFill>
                  <a:prstClr val="black"/>
                </a:solidFill>
                <a:latin typeface="Calibri"/>
                <a:cs typeface="+mn-cs"/>
              </a:rPr>
              <a:t>reported</a:t>
            </a:r>
          </a:p>
          <a:p>
            <a:pPr marL="285750" indent="-285750" fontAlgn="auto">
              <a:spcBef>
                <a:spcPts val="0"/>
              </a:spcBef>
              <a:spcAft>
                <a:spcPts val="0"/>
              </a:spcAft>
              <a:buFont typeface="Arial" pitchFamily="34" charset="0"/>
              <a:buChar char="•"/>
              <a:defRPr/>
            </a:pPr>
            <a:r>
              <a:rPr lang="en-US" sz="1200" dirty="0" smtClean="0">
                <a:solidFill>
                  <a:prstClr val="black"/>
                </a:solidFill>
                <a:latin typeface="Calibri"/>
              </a:rPr>
              <a:t>50% of prior year funding guaranteed </a:t>
            </a:r>
            <a:r>
              <a:rPr lang="en-US" sz="1200" i="1" dirty="0" smtClean="0">
                <a:solidFill>
                  <a:prstClr val="black"/>
                </a:solidFill>
                <a:latin typeface="Calibri"/>
              </a:rPr>
              <a:t>(returns to 95% thereafter)</a:t>
            </a:r>
            <a:endParaRPr lang="en-US" sz="1200" i="1" dirty="0">
              <a:solidFill>
                <a:prstClr val="black"/>
              </a:solidFill>
              <a:latin typeface="Calibri"/>
            </a:endParaRP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Legislative report </a:t>
            </a:r>
            <a:r>
              <a:rPr lang="en-US" sz="1200" dirty="0" smtClean="0">
                <a:solidFill>
                  <a:prstClr val="black"/>
                </a:solidFill>
                <a:latin typeface="Calibri"/>
                <a:cs typeface="+mn-cs"/>
              </a:rPr>
              <a:t>due</a:t>
            </a:r>
            <a:br>
              <a:rPr lang="en-US" sz="1200" dirty="0" smtClean="0">
                <a:solidFill>
                  <a:prstClr val="black"/>
                </a:solidFill>
                <a:latin typeface="Calibri"/>
                <a:cs typeface="+mn-cs"/>
              </a:rPr>
            </a:br>
            <a:r>
              <a:rPr lang="en-US" sz="1200" dirty="0" smtClean="0">
                <a:solidFill>
                  <a:prstClr val="black"/>
                </a:solidFill>
                <a:latin typeface="Calibri"/>
                <a:cs typeface="+mn-cs"/>
              </a:rPr>
              <a:t>July </a:t>
            </a:r>
            <a:r>
              <a:rPr lang="en-US" sz="1200" dirty="0">
                <a:solidFill>
                  <a:prstClr val="black"/>
                </a:solidFill>
                <a:latin typeface="Calibri"/>
                <a:cs typeface="+mn-cs"/>
              </a:rPr>
              <a:t>1, 2016</a:t>
            </a:r>
          </a:p>
        </p:txBody>
      </p:sp>
      <p:sp>
        <p:nvSpPr>
          <p:cNvPr id="39" name="TextBox 38"/>
          <p:cNvSpPr txBox="1"/>
          <p:nvPr/>
        </p:nvSpPr>
        <p:spPr>
          <a:xfrm>
            <a:off x="7573963" y="1371600"/>
            <a:ext cx="1280160"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a:t>
            </a:r>
            <a:r>
              <a:rPr lang="en-US" sz="1400" b="1" dirty="0" smtClean="0">
                <a:solidFill>
                  <a:prstClr val="black"/>
                </a:solidFill>
                <a:latin typeface="Calibri"/>
                <a:cs typeface="+mn-cs"/>
              </a:rPr>
              <a:t>2016-17</a:t>
            </a:r>
            <a:endParaRPr lang="en-US" sz="1400" b="1" dirty="0">
              <a:solidFill>
                <a:prstClr val="black"/>
              </a:solidFill>
              <a:latin typeface="Calibri"/>
              <a:cs typeface="+mn-cs"/>
            </a:endParaRPr>
          </a:p>
        </p:txBody>
      </p:sp>
      <p:sp>
        <p:nvSpPr>
          <p:cNvPr id="40" name="Right Arrow 39"/>
          <p:cNvSpPr/>
          <p:nvPr/>
        </p:nvSpPr>
        <p:spPr>
          <a:xfrm>
            <a:off x="7558088" y="2020908"/>
            <a:ext cx="1371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t"/>
          <a:lstStyle/>
          <a:p>
            <a:pPr algn="ctr" fontAlgn="auto">
              <a:spcBef>
                <a:spcPts val="0"/>
              </a:spcBef>
              <a:spcAft>
                <a:spcPts val="0"/>
              </a:spcAft>
              <a:defRPr/>
            </a:pPr>
            <a:endParaRPr lang="en-US">
              <a:solidFill>
                <a:prstClr val="white"/>
              </a:solidFill>
            </a:endParaRPr>
          </a:p>
        </p:txBody>
      </p:sp>
      <p:sp>
        <p:nvSpPr>
          <p:cNvPr id="41" name="TextBox 40"/>
          <p:cNvSpPr txBox="1"/>
          <p:nvPr/>
        </p:nvSpPr>
        <p:spPr>
          <a:xfrm>
            <a:off x="5749925" y="2594107"/>
            <a:ext cx="1824038" cy="1754326"/>
          </a:xfrm>
          <a:prstGeom prst="rect">
            <a:avLst/>
          </a:prstGeom>
          <a:noFill/>
        </p:spPr>
        <p:txBody>
          <a:bodyPr wrap="square">
            <a:spAutoFit/>
          </a:bodyPr>
          <a:lstStyle/>
          <a:p>
            <a:pPr fontAlgn="auto">
              <a:spcBef>
                <a:spcPts val="0"/>
              </a:spcBef>
              <a:spcAft>
                <a:spcPts val="0"/>
              </a:spcAft>
              <a:defRPr/>
            </a:pPr>
            <a:r>
              <a:rPr lang="en-US" sz="1200" b="1" dirty="0">
                <a:solidFill>
                  <a:prstClr val="black"/>
                </a:solidFill>
                <a:latin typeface="Calibri"/>
                <a:cs typeface="+mn-cs"/>
              </a:rPr>
              <a:t>Implementation Year 2:</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FY 15-16 allocations based on 14-15 year-end data reported</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Application of funding formula </a:t>
            </a:r>
            <a:r>
              <a:rPr lang="en-US" sz="1200" dirty="0" smtClean="0">
                <a:solidFill>
                  <a:prstClr val="black"/>
                </a:solidFill>
                <a:latin typeface="Calibri"/>
                <a:cs typeface="+mn-cs"/>
              </a:rPr>
              <a:t>begins </a:t>
            </a:r>
            <a:r>
              <a:rPr lang="en-US" sz="1200" dirty="0">
                <a:solidFill>
                  <a:prstClr val="black"/>
                </a:solidFill>
                <a:latin typeface="Calibri"/>
                <a:cs typeface="+mn-cs"/>
              </a:rPr>
              <a:t>this </a:t>
            </a:r>
            <a:r>
              <a:rPr lang="en-US" sz="1200" dirty="0" smtClean="0">
                <a:solidFill>
                  <a:prstClr val="black"/>
                </a:solidFill>
                <a:latin typeface="Calibri"/>
                <a:cs typeface="+mn-cs"/>
              </a:rPr>
              <a:t>year</a:t>
            </a:r>
          </a:p>
          <a:p>
            <a:pPr marL="285750" indent="-285750" fontAlgn="auto">
              <a:spcBef>
                <a:spcPts val="0"/>
              </a:spcBef>
              <a:spcAft>
                <a:spcPts val="0"/>
              </a:spcAft>
              <a:buFont typeface="Arial" pitchFamily="34" charset="0"/>
              <a:buChar char="•"/>
              <a:defRPr/>
            </a:pPr>
            <a:r>
              <a:rPr lang="en-US" sz="1200" dirty="0" smtClean="0">
                <a:solidFill>
                  <a:prstClr val="black"/>
                </a:solidFill>
                <a:latin typeface="Calibri"/>
              </a:rPr>
              <a:t>80% of prior year funding guaranteed</a:t>
            </a:r>
            <a:endParaRPr lang="en-US" sz="1200" dirty="0">
              <a:solidFill>
                <a:prstClr val="black"/>
              </a:solidFill>
              <a:latin typeface="Calibri"/>
              <a:cs typeface="+mn-cs"/>
            </a:endParaRPr>
          </a:p>
        </p:txBody>
      </p:sp>
    </p:spTree>
    <p:extLst>
      <p:ext uri="{BB962C8B-B14F-4D97-AF65-F5344CB8AC3E}">
        <p14:creationId xmlns:p14="http://schemas.microsoft.com/office/powerpoint/2010/main" val="95888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74" y="434898"/>
            <a:ext cx="8932126" cy="1137424"/>
          </a:xfrm>
        </p:spPr>
        <p:txBody>
          <a:bodyPr>
            <a:normAutofit/>
          </a:bodyPr>
          <a:lstStyle/>
          <a:p>
            <a:pPr marL="166688" algn="l">
              <a:lnSpc>
                <a:spcPts val="4000"/>
              </a:lnSpc>
            </a:pPr>
            <a:r>
              <a:rPr lang="en-US" sz="3600" dirty="0" smtClean="0"/>
              <a:t>					  Student Success and                  Matriculation 		  Support Program</a:t>
            </a:r>
            <a:endParaRPr lang="en-US" sz="3600" dirty="0"/>
          </a:p>
        </p:txBody>
      </p:sp>
      <p:sp>
        <p:nvSpPr>
          <p:cNvPr id="5" name="Content Placeholder 4"/>
          <p:cNvSpPr>
            <a:spLocks noGrp="1"/>
          </p:cNvSpPr>
          <p:nvPr>
            <p:ph sz="half" idx="1"/>
          </p:nvPr>
        </p:nvSpPr>
        <p:spPr>
          <a:xfrm>
            <a:off x="133815" y="1600200"/>
            <a:ext cx="4361985" cy="4124739"/>
          </a:xfrm>
        </p:spPr>
        <p:txBody>
          <a:bodyPr>
            <a:normAutofit fontScale="62500" lnSpcReduction="20000"/>
          </a:bodyPr>
          <a:lstStyle/>
          <a:p>
            <a:r>
              <a:rPr lang="en-US" dirty="0" smtClean="0"/>
              <a:t>Known as the Matriculation Program</a:t>
            </a:r>
          </a:p>
          <a:p>
            <a:pPr>
              <a:spcAft>
                <a:spcPts val="600"/>
              </a:spcAft>
            </a:pPr>
            <a:endParaRPr lang="en-US" dirty="0"/>
          </a:p>
          <a:p>
            <a:pPr>
              <a:lnSpc>
                <a:spcPct val="120000"/>
              </a:lnSpc>
              <a:spcBef>
                <a:spcPts val="0"/>
              </a:spcBef>
            </a:pPr>
            <a:r>
              <a:rPr lang="en-US" dirty="0" smtClean="0"/>
              <a:t>8 funded components</a:t>
            </a:r>
          </a:p>
          <a:p>
            <a:endParaRPr lang="en-US" dirty="0" smtClean="0"/>
          </a:p>
          <a:p>
            <a:endParaRPr lang="en-US" sz="1300" dirty="0"/>
          </a:p>
          <a:p>
            <a:r>
              <a:rPr lang="en-US" dirty="0" smtClean="0"/>
              <a:t>Colleges required to provide core matriculation services, but students </a:t>
            </a:r>
            <a:br>
              <a:rPr lang="en-US" dirty="0" smtClean="0"/>
            </a:br>
            <a:r>
              <a:rPr lang="en-US" dirty="0" smtClean="0"/>
              <a:t>not required to complete them</a:t>
            </a:r>
          </a:p>
          <a:p>
            <a:pPr marL="0" indent="0">
              <a:buNone/>
            </a:pPr>
            <a:endParaRPr lang="en-US" sz="2000" dirty="0" smtClean="0"/>
          </a:p>
          <a:p>
            <a:r>
              <a:rPr lang="en-US" dirty="0" smtClean="0"/>
              <a:t>Stand-alone program planning</a:t>
            </a:r>
          </a:p>
          <a:p>
            <a:endParaRPr lang="en-US" sz="2300" dirty="0"/>
          </a:p>
          <a:p>
            <a:r>
              <a:rPr lang="en-US" dirty="0" smtClean="0"/>
              <a:t>Funding allocated based on </a:t>
            </a:r>
            <a:br>
              <a:rPr lang="en-US" dirty="0" smtClean="0"/>
            </a:br>
            <a:r>
              <a:rPr lang="en-US" dirty="0" smtClean="0"/>
              <a:t>enrollment data for new and </a:t>
            </a:r>
            <a:br>
              <a:rPr lang="en-US" dirty="0" smtClean="0"/>
            </a:br>
            <a:r>
              <a:rPr lang="en-US" dirty="0" smtClean="0"/>
              <a:t>continuing students</a:t>
            </a:r>
          </a:p>
          <a:p>
            <a:pPr>
              <a:spcBef>
                <a:spcPts val="0"/>
              </a:spcBef>
            </a:pPr>
            <a:endParaRPr lang="en-US" dirty="0" smtClean="0"/>
          </a:p>
          <a:p>
            <a:pPr>
              <a:spcBef>
                <a:spcPts val="0"/>
              </a:spcBef>
            </a:pPr>
            <a:r>
              <a:rPr lang="en-US" dirty="0" smtClean="0"/>
              <a:t>Incomplete data reporting on matriculation services	</a:t>
            </a:r>
            <a:endParaRPr lang="en-US" dirty="0"/>
          </a:p>
        </p:txBody>
      </p:sp>
      <p:sp>
        <p:nvSpPr>
          <p:cNvPr id="6" name="Content Placeholder 5"/>
          <p:cNvSpPr>
            <a:spLocks noGrp="1"/>
          </p:cNvSpPr>
          <p:nvPr>
            <p:ph sz="half" idx="2"/>
          </p:nvPr>
        </p:nvSpPr>
        <p:spPr>
          <a:xfrm>
            <a:off x="5029200" y="1617864"/>
            <a:ext cx="4014440" cy="4130929"/>
          </a:xfrm>
        </p:spPr>
        <p:txBody>
          <a:bodyPr>
            <a:normAutofit fontScale="62500" lnSpcReduction="20000"/>
          </a:bodyPr>
          <a:lstStyle/>
          <a:p>
            <a:pPr marL="0" indent="0">
              <a:buNone/>
            </a:pPr>
            <a:r>
              <a:rPr lang="en-US" dirty="0" smtClean="0"/>
              <a:t>Now called the </a:t>
            </a:r>
            <a:r>
              <a:rPr lang="en-US" b="1" i="1" dirty="0" smtClean="0">
                <a:solidFill>
                  <a:schemeClr val="tx2"/>
                </a:solidFill>
              </a:rPr>
              <a:t>Student Success and Support Program</a:t>
            </a:r>
          </a:p>
          <a:p>
            <a:pPr marL="0" indent="0">
              <a:spcBef>
                <a:spcPts val="1200"/>
              </a:spcBef>
              <a:buNone/>
            </a:pPr>
            <a:r>
              <a:rPr lang="en-US" dirty="0" smtClean="0"/>
              <a:t>3 funded core services:</a:t>
            </a:r>
          </a:p>
          <a:p>
            <a:pPr marL="0" indent="0">
              <a:buNone/>
            </a:pPr>
            <a:r>
              <a:rPr lang="en-US" sz="2300" dirty="0" smtClean="0"/>
              <a:t>orientation, assessment, counseling, advising, and other student education planning services</a:t>
            </a:r>
          </a:p>
          <a:p>
            <a:pPr marL="0" indent="0">
              <a:spcBef>
                <a:spcPts val="1200"/>
              </a:spcBef>
              <a:buNone/>
            </a:pPr>
            <a:r>
              <a:rPr lang="en-US" dirty="0" smtClean="0"/>
              <a:t>Institutional AND student requirements</a:t>
            </a:r>
          </a:p>
          <a:p>
            <a:pPr marL="0" indent="0">
              <a:buNone/>
            </a:pPr>
            <a:r>
              <a:rPr lang="en-US" dirty="0" smtClean="0"/>
              <a:t>Incentivizes student completion of core services</a:t>
            </a:r>
          </a:p>
          <a:p>
            <a:pPr marL="0" indent="0">
              <a:buNone/>
            </a:pPr>
            <a:endParaRPr lang="en-US" sz="1100" dirty="0" smtClean="0"/>
          </a:p>
          <a:p>
            <a:pPr marL="0" indent="0">
              <a:buNone/>
            </a:pPr>
            <a:r>
              <a:rPr lang="en-US" dirty="0" smtClean="0"/>
              <a:t>Clear link to student equity planning</a:t>
            </a:r>
          </a:p>
          <a:p>
            <a:pPr>
              <a:spcBef>
                <a:spcPts val="0"/>
              </a:spcBef>
              <a:spcAft>
                <a:spcPts val="100"/>
              </a:spcAft>
            </a:pPr>
            <a:endParaRPr lang="en-US" dirty="0" smtClean="0"/>
          </a:p>
          <a:p>
            <a:pPr marL="0" indent="0">
              <a:buNone/>
            </a:pPr>
            <a:r>
              <a:rPr lang="en-US" dirty="0" smtClean="0"/>
              <a:t>Funding formula includes services provided as well as enrollment</a:t>
            </a:r>
          </a:p>
          <a:p>
            <a:pPr>
              <a:spcAft>
                <a:spcPts val="200"/>
              </a:spcAft>
            </a:pPr>
            <a:endParaRPr lang="en-US" dirty="0" smtClean="0"/>
          </a:p>
          <a:p>
            <a:pPr marL="0" indent="0">
              <a:buNone/>
            </a:pPr>
            <a:r>
              <a:rPr lang="en-US" dirty="0" smtClean="0"/>
              <a:t>Data required for funding</a:t>
            </a:r>
          </a:p>
          <a:p>
            <a:pPr marL="0" indent="0">
              <a:buNone/>
            </a:pPr>
            <a:r>
              <a:rPr lang="en-US" dirty="0" smtClean="0"/>
              <a:t>Linked to Student Success Scorecard</a:t>
            </a:r>
            <a:endParaRPr lang="en-US" dirty="0"/>
          </a:p>
        </p:txBody>
      </p:sp>
      <p:cxnSp>
        <p:nvCxnSpPr>
          <p:cNvPr id="9" name="Straight Arrow Connector 8"/>
          <p:cNvCxnSpPr/>
          <p:nvPr/>
        </p:nvCxnSpPr>
        <p:spPr>
          <a:xfrm>
            <a:off x="4252310" y="2365797"/>
            <a:ext cx="47802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4246748" y="3107690"/>
            <a:ext cx="47802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4266460" y="3958905"/>
            <a:ext cx="47802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4260871" y="4465244"/>
            <a:ext cx="48359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4241186" y="1712519"/>
            <a:ext cx="472466"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a:off x="4226424" y="5300087"/>
            <a:ext cx="51803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7244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b="1" dirty="0" smtClean="0"/>
              <a:t>Student </a:t>
            </a:r>
            <a:r>
              <a:rPr lang="en-US" sz="4000" b="1" dirty="0"/>
              <a:t>Success and Support </a:t>
            </a:r>
            <a:r>
              <a:rPr lang="en-US" sz="4000" b="1" dirty="0" smtClean="0"/>
              <a:t>Program </a:t>
            </a:r>
            <a:br>
              <a:rPr lang="en-US" sz="4000" b="1" dirty="0" smtClean="0"/>
            </a:br>
            <a:r>
              <a:rPr lang="en-US" sz="4000" b="1" dirty="0" smtClean="0"/>
              <a:t>Scope and Intent</a:t>
            </a:r>
            <a:endParaRPr lang="en-US" sz="4000" dirty="0"/>
          </a:p>
        </p:txBody>
      </p:sp>
      <p:sp>
        <p:nvSpPr>
          <p:cNvPr id="3" name="Content Placeholder 2"/>
          <p:cNvSpPr>
            <a:spLocks noGrp="1"/>
          </p:cNvSpPr>
          <p:nvPr>
            <p:ph idx="1"/>
          </p:nvPr>
        </p:nvSpPr>
        <p:spPr>
          <a:xfrm>
            <a:off x="892098" y="1852512"/>
            <a:ext cx="7315200" cy="3809083"/>
          </a:xfrm>
        </p:spPr>
        <p:txBody>
          <a:bodyPr>
            <a:normAutofit lnSpcReduction="10000"/>
          </a:bodyPr>
          <a:lstStyle/>
          <a:p>
            <a:pPr marL="0" indent="0">
              <a:buNone/>
            </a:pPr>
            <a:r>
              <a:rPr lang="en-US" sz="3600" i="1" dirty="0" smtClean="0"/>
              <a:t>…Student Success is the responsibility of the institution and student, supported by well-coordinated and evidence based student and instructional services to foster academic success.</a:t>
            </a:r>
          </a:p>
          <a:p>
            <a:pPr marL="0" indent="0" algn="r">
              <a:spcBef>
                <a:spcPts val="1800"/>
              </a:spcBef>
              <a:buNone/>
            </a:pPr>
            <a:r>
              <a:rPr lang="en-US" sz="2400" dirty="0" smtClean="0"/>
              <a:t>Title 5, Section 55500</a:t>
            </a:r>
            <a:endParaRPr lang="en-US" sz="2400" dirty="0"/>
          </a:p>
        </p:txBody>
      </p:sp>
    </p:spTree>
    <p:extLst>
      <p:ext uri="{BB962C8B-B14F-4D97-AF65-F5344CB8AC3E}">
        <p14:creationId xmlns:p14="http://schemas.microsoft.com/office/powerpoint/2010/main" val="65921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b="1" dirty="0" smtClean="0"/>
              <a:t>Student </a:t>
            </a:r>
            <a:r>
              <a:rPr lang="en-US" sz="4000" b="1" dirty="0"/>
              <a:t>Success and Support </a:t>
            </a:r>
            <a:r>
              <a:rPr lang="en-US" sz="4000" b="1" dirty="0" smtClean="0"/>
              <a:t>Program </a:t>
            </a:r>
            <a:br>
              <a:rPr lang="en-US" sz="4000" b="1" dirty="0" smtClean="0"/>
            </a:br>
            <a:r>
              <a:rPr lang="en-US" sz="4000" b="1" dirty="0" smtClean="0"/>
              <a:t>Core Services</a:t>
            </a:r>
            <a:endParaRPr lang="en-US" sz="4000" dirty="0"/>
          </a:p>
        </p:txBody>
      </p:sp>
      <p:sp>
        <p:nvSpPr>
          <p:cNvPr id="3" name="Content Placeholder 2"/>
          <p:cNvSpPr>
            <a:spLocks noGrp="1"/>
          </p:cNvSpPr>
          <p:nvPr>
            <p:ph idx="1"/>
          </p:nvPr>
        </p:nvSpPr>
        <p:spPr>
          <a:xfrm>
            <a:off x="319489" y="1908268"/>
            <a:ext cx="8824511" cy="3809083"/>
          </a:xfrm>
        </p:spPr>
        <p:txBody>
          <a:bodyPr>
            <a:normAutofit lnSpcReduction="10000"/>
          </a:bodyPr>
          <a:lstStyle/>
          <a:p>
            <a:pPr marL="0" indent="0">
              <a:buNone/>
            </a:pPr>
            <a:r>
              <a:rPr lang="en-US" b="1" dirty="0" smtClean="0"/>
              <a:t>Orientation:</a:t>
            </a:r>
          </a:p>
          <a:p>
            <a:pPr marL="0" indent="0">
              <a:buNone/>
            </a:pPr>
            <a:r>
              <a:rPr lang="en-US" i="1" dirty="0" smtClean="0"/>
              <a:t>A process that acquaints students and potential students with, at a minimum, college programs, student support services, facilities and grounds, academic expectations, institutional procedures, and other appropriate information…</a:t>
            </a:r>
            <a:br>
              <a:rPr lang="en-US" i="1" dirty="0" smtClean="0"/>
            </a:br>
            <a:endParaRPr lang="en-US" i="1" dirty="0" smtClean="0"/>
          </a:p>
          <a:p>
            <a:pPr marL="0" indent="0">
              <a:buNone/>
            </a:pPr>
            <a:r>
              <a:rPr lang="en-US" sz="2400" i="1" dirty="0"/>
              <a:t>	</a:t>
            </a:r>
            <a:r>
              <a:rPr lang="en-US" sz="2400" i="1" dirty="0" smtClean="0"/>
              <a:t>					</a:t>
            </a:r>
            <a:r>
              <a:rPr lang="en-US" sz="2400" dirty="0" smtClean="0"/>
              <a:t>Title 5, Section 55521</a:t>
            </a:r>
            <a:endParaRPr lang="en-US" sz="2400" dirty="0"/>
          </a:p>
        </p:txBody>
      </p:sp>
    </p:spTree>
    <p:extLst>
      <p:ext uri="{BB962C8B-B14F-4D97-AF65-F5344CB8AC3E}">
        <p14:creationId xmlns:p14="http://schemas.microsoft.com/office/powerpoint/2010/main" val="200865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1F497D"/>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lnSpcReduction="10000"/>
      </a:bodyPr>
      <a:lstStyle>
        <a:defPPr>
          <a:defRPr sz="2400" b="0" i="1" spc="100" baseline="0" dirty="0" smtClean="0"/>
        </a:defPPr>
      </a:lstStyle>
    </a:txDef>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6805</TotalTime>
  <Words>2832</Words>
  <Application>Microsoft Office PowerPoint</Application>
  <PresentationFormat>On-screen Show (4:3)</PresentationFormat>
  <Paragraphs>617</Paragraphs>
  <Slides>56</Slides>
  <Notes>56</Notes>
  <HiddenSlides>0</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Office Theme</vt:lpstr>
      <vt:lpstr>1_Office Theme</vt:lpstr>
      <vt:lpstr>Clarity</vt:lpstr>
      <vt:lpstr>2_Office Theme</vt:lpstr>
      <vt:lpstr>      </vt:lpstr>
      <vt:lpstr>Presentation Overview</vt:lpstr>
      <vt:lpstr>Presentation Overview (continued)</vt:lpstr>
      <vt:lpstr>PowerPoint Presentation</vt:lpstr>
      <vt:lpstr>Student Success Act of 2012 (SB 1456)</vt:lpstr>
      <vt:lpstr>Student Success and Support Program  Planning and Implementation Timeline</vt:lpstr>
      <vt:lpstr>       Student Success and                  Matriculation     Support Program</vt:lpstr>
      <vt:lpstr>Student Success and Support Program  Scope and Intent</vt:lpstr>
      <vt:lpstr>Student Success and Support Program  Core Services</vt:lpstr>
      <vt:lpstr>Student Success and Support Program  Core Services</vt:lpstr>
      <vt:lpstr>Student Success and Support Program  Core Services</vt:lpstr>
      <vt:lpstr>Student Success and Support Program  Core Services</vt:lpstr>
      <vt:lpstr>Student Success and Support Program Reporting Requirements</vt:lpstr>
      <vt:lpstr>Student Success and Support Program  Program Plan and Budget Plan</vt:lpstr>
      <vt:lpstr>Student Success and Support Program Plan</vt:lpstr>
      <vt:lpstr>MIS Data Collection</vt:lpstr>
      <vt:lpstr>Student Success Data File</vt:lpstr>
      <vt:lpstr>PowerPoint Presentation</vt:lpstr>
      <vt:lpstr>New Credit Funding Formula</vt:lpstr>
      <vt:lpstr>SB 1456 Student Success and Support Program  Credit Funding Formula</vt:lpstr>
      <vt:lpstr>a Example if SSSP (Credit) funded at $100 M…</vt:lpstr>
      <vt:lpstr>Phase-in for New Funding Formula</vt:lpstr>
      <vt:lpstr>Funding Formula for 2013-14 and 2014-15</vt:lpstr>
      <vt:lpstr>Noncredit Funding</vt:lpstr>
      <vt:lpstr>Allowable Expenditures for College Match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success</vt:lpstr>
      <vt:lpstr>Three Separate Grants</vt:lpstr>
      <vt:lpstr>Request for Application (RFA) Timeline</vt:lpstr>
      <vt:lpstr>Online Education Initiative</vt:lpstr>
      <vt:lpstr>Online Education Initiative</vt:lpstr>
      <vt:lpstr>Common Assessment Initiative</vt:lpstr>
      <vt:lpstr>Common Assessment Initiative</vt:lpstr>
      <vt:lpstr>Education Planning Initiative</vt:lpstr>
      <vt:lpstr>Education Planning Initiative</vt:lpstr>
      <vt:lpstr>Overarching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Additional Information and Updates</vt:lpstr>
      <vt:lpstr>  </vt:lpstr>
    </vt:vector>
  </TitlesOfParts>
  <Company>Chancellor's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2012</dc:title>
  <dc:creator>Paul Feist</dc:creator>
  <cp:lastModifiedBy>Michalowski, Linda</cp:lastModifiedBy>
  <cp:revision>260</cp:revision>
  <cp:lastPrinted>2013-09-23T06:18:36Z</cp:lastPrinted>
  <dcterms:created xsi:type="dcterms:W3CDTF">2012-08-17T21:54:29Z</dcterms:created>
  <dcterms:modified xsi:type="dcterms:W3CDTF">2013-09-23T06:28:08Z</dcterms:modified>
</cp:coreProperties>
</file>